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0" r:id="rId2"/>
    <p:sldId id="256" r:id="rId3"/>
    <p:sldId id="265" r:id="rId4"/>
    <p:sldId id="257" r:id="rId5"/>
    <p:sldId id="259" r:id="rId6"/>
    <p:sldId id="258"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4" d="100"/>
          <a:sy n="114" d="100"/>
        </p:scale>
        <p:origin x="-114" y="-1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D79ABE-51E8-4805-9BBB-642C480B643B}" type="datetimeFigureOut">
              <a:rPr lang="en-US" smtClean="0"/>
              <a:t>6/17/2018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A18E0D-4F94-4925-A199-CD36F4AED89C}" type="slidenum">
              <a:rPr lang="en-US" smtClean="0"/>
              <a:t>‹#›</a:t>
            </a:fld>
            <a:endParaRPr lang="en-US"/>
          </a:p>
        </p:txBody>
      </p:sp>
    </p:spTree>
    <p:extLst>
      <p:ext uri="{BB962C8B-B14F-4D97-AF65-F5344CB8AC3E}">
        <p14:creationId xmlns:p14="http://schemas.microsoft.com/office/powerpoint/2010/main" val="991980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602734-F65D-4CD4-94CA-2876D030814D}" type="datetimeFigureOut">
              <a:rPr lang="en-US" smtClean="0"/>
              <a:t>6/17/2018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7EDEF8-B145-4535-9DEC-1E7B44CE952A}" type="slidenum">
              <a:rPr lang="en-US" smtClean="0"/>
              <a:t>‹#›</a:t>
            </a:fld>
            <a:endParaRPr lang="en-US"/>
          </a:p>
        </p:txBody>
      </p:sp>
    </p:spTree>
    <p:extLst>
      <p:ext uri="{BB962C8B-B14F-4D97-AF65-F5344CB8AC3E}">
        <p14:creationId xmlns:p14="http://schemas.microsoft.com/office/powerpoint/2010/main" val="4261565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602734-F65D-4CD4-94CA-2876D030814D}" type="datetimeFigureOut">
              <a:rPr lang="en-US" smtClean="0"/>
              <a:t>6/17/2018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7EDEF8-B145-4535-9DEC-1E7B44CE952A}" type="slidenum">
              <a:rPr lang="en-US" smtClean="0"/>
              <a:t>‹#›</a:t>
            </a:fld>
            <a:endParaRPr lang="en-US"/>
          </a:p>
        </p:txBody>
      </p:sp>
    </p:spTree>
    <p:extLst>
      <p:ext uri="{BB962C8B-B14F-4D97-AF65-F5344CB8AC3E}">
        <p14:creationId xmlns:p14="http://schemas.microsoft.com/office/powerpoint/2010/main" val="2747564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602734-F65D-4CD4-94CA-2876D030814D}" type="datetimeFigureOut">
              <a:rPr lang="en-US" smtClean="0"/>
              <a:t>6/17/2018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7EDEF8-B145-4535-9DEC-1E7B44CE952A}" type="slidenum">
              <a:rPr lang="en-US" smtClean="0"/>
              <a:t>‹#›</a:t>
            </a:fld>
            <a:endParaRPr lang="en-US"/>
          </a:p>
        </p:txBody>
      </p:sp>
    </p:spTree>
    <p:extLst>
      <p:ext uri="{BB962C8B-B14F-4D97-AF65-F5344CB8AC3E}">
        <p14:creationId xmlns:p14="http://schemas.microsoft.com/office/powerpoint/2010/main" val="3113352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602734-F65D-4CD4-94CA-2876D030814D}" type="datetimeFigureOut">
              <a:rPr lang="en-US" smtClean="0"/>
              <a:t>6/17/2018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7EDEF8-B145-4535-9DEC-1E7B44CE952A}" type="slidenum">
              <a:rPr lang="en-US" smtClean="0"/>
              <a:t>‹#›</a:t>
            </a:fld>
            <a:endParaRPr lang="en-US"/>
          </a:p>
        </p:txBody>
      </p:sp>
    </p:spTree>
    <p:extLst>
      <p:ext uri="{BB962C8B-B14F-4D97-AF65-F5344CB8AC3E}">
        <p14:creationId xmlns:p14="http://schemas.microsoft.com/office/powerpoint/2010/main" val="2286338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602734-F65D-4CD4-94CA-2876D030814D}" type="datetimeFigureOut">
              <a:rPr lang="en-US" smtClean="0"/>
              <a:t>6/17/2018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7EDEF8-B145-4535-9DEC-1E7B44CE952A}" type="slidenum">
              <a:rPr lang="en-US" smtClean="0"/>
              <a:t>‹#›</a:t>
            </a:fld>
            <a:endParaRPr lang="en-US"/>
          </a:p>
        </p:txBody>
      </p:sp>
    </p:spTree>
    <p:extLst>
      <p:ext uri="{BB962C8B-B14F-4D97-AF65-F5344CB8AC3E}">
        <p14:creationId xmlns:p14="http://schemas.microsoft.com/office/powerpoint/2010/main" val="497238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602734-F65D-4CD4-94CA-2876D030814D}" type="datetimeFigureOut">
              <a:rPr lang="en-US" smtClean="0"/>
              <a:t>6/17/2018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7EDEF8-B145-4535-9DEC-1E7B44CE952A}" type="slidenum">
              <a:rPr lang="en-US" smtClean="0"/>
              <a:t>‹#›</a:t>
            </a:fld>
            <a:endParaRPr lang="en-US"/>
          </a:p>
        </p:txBody>
      </p:sp>
    </p:spTree>
    <p:extLst>
      <p:ext uri="{BB962C8B-B14F-4D97-AF65-F5344CB8AC3E}">
        <p14:creationId xmlns:p14="http://schemas.microsoft.com/office/powerpoint/2010/main" val="2757154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602734-F65D-4CD4-94CA-2876D030814D}" type="datetimeFigureOut">
              <a:rPr lang="en-US" smtClean="0"/>
              <a:t>6/17/2018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7EDEF8-B145-4535-9DEC-1E7B44CE952A}" type="slidenum">
              <a:rPr lang="en-US" smtClean="0"/>
              <a:t>‹#›</a:t>
            </a:fld>
            <a:endParaRPr lang="en-US"/>
          </a:p>
        </p:txBody>
      </p:sp>
    </p:spTree>
    <p:extLst>
      <p:ext uri="{BB962C8B-B14F-4D97-AF65-F5344CB8AC3E}">
        <p14:creationId xmlns:p14="http://schemas.microsoft.com/office/powerpoint/2010/main" val="2379126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602734-F65D-4CD4-94CA-2876D030814D}" type="datetimeFigureOut">
              <a:rPr lang="en-US" smtClean="0"/>
              <a:t>6/17/2018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7EDEF8-B145-4535-9DEC-1E7B44CE952A}" type="slidenum">
              <a:rPr lang="en-US" smtClean="0"/>
              <a:t>‹#›</a:t>
            </a:fld>
            <a:endParaRPr lang="en-US"/>
          </a:p>
        </p:txBody>
      </p:sp>
    </p:spTree>
    <p:extLst>
      <p:ext uri="{BB962C8B-B14F-4D97-AF65-F5344CB8AC3E}">
        <p14:creationId xmlns:p14="http://schemas.microsoft.com/office/powerpoint/2010/main" val="4251179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602734-F65D-4CD4-94CA-2876D030814D}" type="datetimeFigureOut">
              <a:rPr lang="en-US" smtClean="0"/>
              <a:t>6/17/2018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7EDEF8-B145-4535-9DEC-1E7B44CE952A}" type="slidenum">
              <a:rPr lang="en-US" smtClean="0"/>
              <a:t>‹#›</a:t>
            </a:fld>
            <a:endParaRPr lang="en-US"/>
          </a:p>
        </p:txBody>
      </p:sp>
    </p:spTree>
    <p:extLst>
      <p:ext uri="{BB962C8B-B14F-4D97-AF65-F5344CB8AC3E}">
        <p14:creationId xmlns:p14="http://schemas.microsoft.com/office/powerpoint/2010/main" val="170819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602734-F65D-4CD4-94CA-2876D030814D}" type="datetimeFigureOut">
              <a:rPr lang="en-US" smtClean="0"/>
              <a:t>6/17/2018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7EDEF8-B145-4535-9DEC-1E7B44CE952A}" type="slidenum">
              <a:rPr lang="en-US" smtClean="0"/>
              <a:t>‹#›</a:t>
            </a:fld>
            <a:endParaRPr lang="en-US"/>
          </a:p>
        </p:txBody>
      </p:sp>
    </p:spTree>
    <p:extLst>
      <p:ext uri="{BB962C8B-B14F-4D97-AF65-F5344CB8AC3E}">
        <p14:creationId xmlns:p14="http://schemas.microsoft.com/office/powerpoint/2010/main" val="649379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602734-F65D-4CD4-94CA-2876D030814D}" type="datetimeFigureOut">
              <a:rPr lang="en-US" smtClean="0"/>
              <a:t>6/17/2018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7EDEF8-B145-4535-9DEC-1E7B44CE952A}" type="slidenum">
              <a:rPr lang="en-US" smtClean="0"/>
              <a:t>‹#›</a:t>
            </a:fld>
            <a:endParaRPr lang="en-US"/>
          </a:p>
        </p:txBody>
      </p:sp>
    </p:spTree>
    <p:extLst>
      <p:ext uri="{BB962C8B-B14F-4D97-AF65-F5344CB8AC3E}">
        <p14:creationId xmlns:p14="http://schemas.microsoft.com/office/powerpoint/2010/main" val="3700344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602734-F65D-4CD4-94CA-2876D030814D}" type="datetimeFigureOut">
              <a:rPr lang="en-US" smtClean="0"/>
              <a:t>6/17/2018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7EDEF8-B145-4535-9DEC-1E7B44CE952A}" type="slidenum">
              <a:rPr lang="en-US" smtClean="0"/>
              <a:t>‹#›</a:t>
            </a:fld>
            <a:endParaRPr lang="en-US"/>
          </a:p>
        </p:txBody>
      </p:sp>
    </p:spTree>
    <p:extLst>
      <p:ext uri="{BB962C8B-B14F-4D97-AF65-F5344CB8AC3E}">
        <p14:creationId xmlns:p14="http://schemas.microsoft.com/office/powerpoint/2010/main" val="2295302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76201"/>
            <a:ext cx="7772400" cy="533400"/>
          </a:xfrm>
        </p:spPr>
        <p:txBody>
          <a:bodyPr>
            <a:noAutofit/>
          </a:bodyPr>
          <a:lstStyle/>
          <a:p>
            <a:r>
              <a:rPr lang="en-US" sz="3600" b="1" dirty="0" smtClean="0"/>
              <a:t>Christians are Children of God</a:t>
            </a:r>
            <a:endParaRPr lang="en-US" sz="3600" b="1" dirty="0"/>
          </a:p>
        </p:txBody>
      </p:sp>
      <p:sp>
        <p:nvSpPr>
          <p:cNvPr id="3" name="Subtitle 2"/>
          <p:cNvSpPr>
            <a:spLocks noGrp="1"/>
          </p:cNvSpPr>
          <p:nvPr>
            <p:ph type="subTitle" idx="1"/>
          </p:nvPr>
        </p:nvSpPr>
        <p:spPr>
          <a:xfrm>
            <a:off x="152400" y="381000"/>
            <a:ext cx="8915400" cy="6477000"/>
          </a:xfrm>
        </p:spPr>
        <p:txBody>
          <a:bodyPr>
            <a:normAutofit fontScale="70000" lnSpcReduction="20000"/>
          </a:bodyPr>
          <a:lstStyle/>
          <a:p>
            <a:pPr algn="l"/>
            <a:endParaRPr lang="en-US" dirty="0"/>
          </a:p>
          <a:p>
            <a:pPr algn="l"/>
            <a:r>
              <a:rPr lang="en-US" dirty="0" smtClean="0">
                <a:solidFill>
                  <a:schemeClr val="tx1"/>
                </a:solidFill>
              </a:rPr>
              <a:t>3:1 </a:t>
            </a:r>
            <a:r>
              <a:rPr lang="en-US" dirty="0">
                <a:solidFill>
                  <a:schemeClr val="tx1"/>
                </a:solidFill>
              </a:rPr>
              <a:t>See </a:t>
            </a:r>
            <a:r>
              <a:rPr lang="en-US" dirty="0" smtClean="0">
                <a:solidFill>
                  <a:schemeClr val="tx1"/>
                </a:solidFill>
              </a:rPr>
              <a:t>/ </a:t>
            </a:r>
            <a:r>
              <a:rPr lang="en-US" dirty="0" err="1" smtClean="0">
                <a:solidFill>
                  <a:schemeClr val="tx1"/>
                </a:solidFill>
              </a:rPr>
              <a:t>Gk</a:t>
            </a:r>
            <a:r>
              <a:rPr lang="en-US" dirty="0" smtClean="0">
                <a:solidFill>
                  <a:schemeClr val="tx1"/>
                </a:solidFill>
              </a:rPr>
              <a:t> </a:t>
            </a:r>
            <a:r>
              <a:rPr lang="en-US" dirty="0" err="1" smtClean="0">
                <a:solidFill>
                  <a:schemeClr val="tx1"/>
                </a:solidFill>
              </a:rPr>
              <a:t>eido</a:t>
            </a:r>
            <a:r>
              <a:rPr lang="en-US" dirty="0" smtClean="0">
                <a:solidFill>
                  <a:schemeClr val="tx1"/>
                </a:solidFill>
              </a:rPr>
              <a:t> – Know) what love / </a:t>
            </a:r>
            <a:r>
              <a:rPr lang="en-US" dirty="0" err="1" smtClean="0">
                <a:solidFill>
                  <a:schemeClr val="tx1"/>
                </a:solidFill>
              </a:rPr>
              <a:t>Gk</a:t>
            </a:r>
            <a:r>
              <a:rPr lang="en-US" dirty="0" smtClean="0">
                <a:solidFill>
                  <a:schemeClr val="tx1"/>
                </a:solidFill>
              </a:rPr>
              <a:t> agape – benevolence – a selfless concern for the wellbeing of others.</a:t>
            </a:r>
            <a:br>
              <a:rPr lang="en-US" dirty="0" smtClean="0">
                <a:solidFill>
                  <a:schemeClr val="tx1"/>
                </a:solidFill>
              </a:rPr>
            </a:br>
            <a:r>
              <a:rPr lang="en-US" dirty="0" smtClean="0">
                <a:solidFill>
                  <a:schemeClr val="tx1"/>
                </a:solidFill>
              </a:rPr>
              <a:t>See what love the </a:t>
            </a:r>
            <a:r>
              <a:rPr lang="en-US" dirty="0">
                <a:solidFill>
                  <a:schemeClr val="tx1"/>
                </a:solidFill>
              </a:rPr>
              <a:t>Father has given us, that we should be called children of God; and that is what we are. The reason the world does not know us is that it did not know him</a:t>
            </a:r>
            <a:r>
              <a:rPr lang="en-US" dirty="0" smtClean="0">
                <a:solidFill>
                  <a:schemeClr val="tx1"/>
                </a:solidFill>
              </a:rPr>
              <a:t>.</a:t>
            </a:r>
          </a:p>
          <a:p>
            <a:pPr algn="l"/>
            <a:endParaRPr lang="en-US" dirty="0">
              <a:solidFill>
                <a:schemeClr val="tx1"/>
              </a:solidFill>
            </a:endParaRPr>
          </a:p>
          <a:p>
            <a:pPr algn="l"/>
            <a:r>
              <a:rPr lang="en-US" dirty="0">
                <a:solidFill>
                  <a:schemeClr val="tx1"/>
                </a:solidFill>
              </a:rPr>
              <a:t>John 1:10   World did not recognize him.  All who receive Him, He gave them the right to become children of God / born of God.  </a:t>
            </a:r>
            <a:r>
              <a:rPr lang="en-US" dirty="0" smtClean="0">
                <a:solidFill>
                  <a:schemeClr val="tx1"/>
                </a:solidFill>
              </a:rPr>
              <a:t/>
            </a:r>
            <a:br>
              <a:rPr lang="en-US" dirty="0" smtClean="0">
                <a:solidFill>
                  <a:schemeClr val="tx1"/>
                </a:solidFill>
              </a:rPr>
            </a:br>
            <a:r>
              <a:rPr lang="en-US" dirty="0" smtClean="0">
                <a:solidFill>
                  <a:schemeClr val="tx1"/>
                </a:solidFill>
              </a:rPr>
              <a:t>1 </a:t>
            </a:r>
            <a:r>
              <a:rPr lang="en-US" dirty="0">
                <a:solidFill>
                  <a:schemeClr val="tx1"/>
                </a:solidFill>
              </a:rPr>
              <a:t>Cor </a:t>
            </a:r>
            <a:r>
              <a:rPr lang="en-US" dirty="0" smtClean="0">
                <a:solidFill>
                  <a:schemeClr val="tx1"/>
                </a:solidFill>
              </a:rPr>
              <a:t>2:8     John 3: 5-8  Born of water and Spirit</a:t>
            </a:r>
          </a:p>
          <a:p>
            <a:pPr algn="l"/>
            <a:endParaRPr lang="en-US" dirty="0" smtClean="0">
              <a:solidFill>
                <a:schemeClr val="tx1"/>
              </a:solidFill>
            </a:endParaRPr>
          </a:p>
          <a:p>
            <a:pPr algn="l"/>
            <a:r>
              <a:rPr lang="en-US" dirty="0" smtClean="0">
                <a:solidFill>
                  <a:schemeClr val="tx1"/>
                </a:solidFill>
              </a:rPr>
              <a:t>2 </a:t>
            </a:r>
            <a:r>
              <a:rPr lang="en-US" dirty="0">
                <a:solidFill>
                  <a:schemeClr val="tx1"/>
                </a:solidFill>
              </a:rPr>
              <a:t>Beloved, we are God's children now; what we will be has not yet been revealed. What we do know is this: when he is revealed, we will be like him, for we will see him as he is</a:t>
            </a:r>
            <a:r>
              <a:rPr lang="en-US" dirty="0" smtClean="0">
                <a:solidFill>
                  <a:schemeClr val="tx1"/>
                </a:solidFill>
              </a:rPr>
              <a:t>.</a:t>
            </a:r>
          </a:p>
          <a:p>
            <a:pPr algn="l"/>
            <a:r>
              <a:rPr lang="en-US" dirty="0" smtClean="0">
                <a:solidFill>
                  <a:schemeClr val="tx1"/>
                </a:solidFill>
              </a:rPr>
              <a:t>Act as if He is present – Phil 2:12</a:t>
            </a:r>
          </a:p>
          <a:p>
            <a:pPr algn="l"/>
            <a:r>
              <a:rPr lang="en-US" dirty="0" smtClean="0">
                <a:solidFill>
                  <a:schemeClr val="tx1"/>
                </a:solidFill>
              </a:rPr>
              <a:t>We are promised to be joint heirs – Rom 8:17</a:t>
            </a:r>
            <a:br>
              <a:rPr lang="en-US" dirty="0" smtClean="0">
                <a:solidFill>
                  <a:schemeClr val="tx1"/>
                </a:solidFill>
              </a:rPr>
            </a:br>
            <a:r>
              <a:rPr lang="en-US" dirty="0" smtClean="0">
                <a:solidFill>
                  <a:schemeClr val="tx1"/>
                </a:solidFill>
              </a:rPr>
              <a:t> </a:t>
            </a:r>
          </a:p>
          <a:p>
            <a:pPr algn="l"/>
            <a:r>
              <a:rPr lang="en-US" dirty="0" smtClean="0">
                <a:solidFill>
                  <a:schemeClr val="tx1"/>
                </a:solidFill>
              </a:rPr>
              <a:t>3 </a:t>
            </a:r>
            <a:r>
              <a:rPr lang="en-US" dirty="0">
                <a:solidFill>
                  <a:schemeClr val="tx1"/>
                </a:solidFill>
              </a:rPr>
              <a:t>And all who have this </a:t>
            </a:r>
            <a:r>
              <a:rPr lang="en-US" b="1" dirty="0">
                <a:solidFill>
                  <a:schemeClr val="tx1"/>
                </a:solidFill>
              </a:rPr>
              <a:t>hope</a:t>
            </a:r>
            <a:r>
              <a:rPr lang="en-US" dirty="0">
                <a:solidFill>
                  <a:schemeClr val="tx1"/>
                </a:solidFill>
              </a:rPr>
              <a:t> in him purify themselves, just as he is pure. </a:t>
            </a:r>
            <a:r>
              <a:rPr lang="en-US" dirty="0" smtClean="0">
                <a:solidFill>
                  <a:schemeClr val="tx1"/>
                </a:solidFill>
              </a:rPr>
              <a:t/>
            </a:r>
            <a:br>
              <a:rPr lang="en-US" dirty="0" smtClean="0">
                <a:solidFill>
                  <a:schemeClr val="tx1"/>
                </a:solidFill>
              </a:rPr>
            </a:br>
            <a:r>
              <a:rPr lang="en-US" dirty="0" smtClean="0">
                <a:solidFill>
                  <a:schemeClr val="tx1"/>
                </a:solidFill>
              </a:rPr>
              <a:t>1 </a:t>
            </a:r>
            <a:r>
              <a:rPr lang="en-US" dirty="0">
                <a:solidFill>
                  <a:schemeClr val="tx1"/>
                </a:solidFill>
              </a:rPr>
              <a:t>John </a:t>
            </a:r>
            <a:r>
              <a:rPr lang="en-US" dirty="0" smtClean="0">
                <a:solidFill>
                  <a:schemeClr val="tx1"/>
                </a:solidFill>
              </a:rPr>
              <a:t>3:1-3  NRSV  1 Peter 1:3; Rom 15:12; 2 Cor 7:1</a:t>
            </a:r>
          </a:p>
          <a:p>
            <a:pPr algn="l"/>
            <a:r>
              <a:rPr lang="en-US" dirty="0" smtClean="0">
                <a:solidFill>
                  <a:schemeClr val="tx1"/>
                </a:solidFill>
              </a:rPr>
              <a:t>Hope / </a:t>
            </a:r>
            <a:r>
              <a:rPr lang="en-US" dirty="0" err="1" smtClean="0">
                <a:solidFill>
                  <a:schemeClr val="tx1"/>
                </a:solidFill>
              </a:rPr>
              <a:t>Gk</a:t>
            </a:r>
            <a:r>
              <a:rPr lang="en-US" dirty="0" smtClean="0">
                <a:solidFill>
                  <a:schemeClr val="tx1"/>
                </a:solidFill>
              </a:rPr>
              <a:t> – </a:t>
            </a:r>
            <a:r>
              <a:rPr lang="en-US" dirty="0" err="1" smtClean="0">
                <a:solidFill>
                  <a:schemeClr val="tx1"/>
                </a:solidFill>
              </a:rPr>
              <a:t>elpis</a:t>
            </a:r>
            <a:r>
              <a:rPr lang="en-US" dirty="0" smtClean="0">
                <a:solidFill>
                  <a:schemeClr val="tx1"/>
                </a:solidFill>
              </a:rPr>
              <a:t> – expectation, desire, trust</a:t>
            </a:r>
            <a:endParaRPr lang="en-US" dirty="0">
              <a:solidFill>
                <a:schemeClr val="tx1"/>
              </a:solidFill>
            </a:endParaRPr>
          </a:p>
          <a:p>
            <a:pPr algn="l"/>
            <a:endParaRPr lang="en-US" dirty="0" smtClean="0">
              <a:solidFill>
                <a:schemeClr val="tx1"/>
              </a:solidFill>
            </a:endParaRPr>
          </a:p>
          <a:p>
            <a:pPr algn="l"/>
            <a:endParaRPr lang="en-US" dirty="0" smtClean="0">
              <a:solidFill>
                <a:schemeClr val="tx1"/>
              </a:solidFill>
            </a:endParaRPr>
          </a:p>
          <a:p>
            <a:pPr algn="l"/>
            <a:endParaRPr lang="en-US" dirty="0"/>
          </a:p>
          <a:p>
            <a:pPr algn="l"/>
            <a:endParaRPr lang="en-US" dirty="0" smtClean="0"/>
          </a:p>
          <a:p>
            <a:pPr algn="l"/>
            <a:endParaRPr lang="en-US" dirty="0"/>
          </a:p>
        </p:txBody>
      </p:sp>
    </p:spTree>
    <p:extLst>
      <p:ext uri="{BB962C8B-B14F-4D97-AF65-F5344CB8AC3E}">
        <p14:creationId xmlns:p14="http://schemas.microsoft.com/office/powerpoint/2010/main" val="1124462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0"/>
            <a:ext cx="7772400" cy="609600"/>
          </a:xfrm>
        </p:spPr>
        <p:txBody>
          <a:bodyPr>
            <a:normAutofit fontScale="90000"/>
          </a:bodyPr>
          <a:lstStyle/>
          <a:p>
            <a:r>
              <a:rPr lang="en-US" sz="3600" b="1" dirty="0" smtClean="0"/>
              <a:t>Abide in Him / be righteous</a:t>
            </a:r>
            <a:r>
              <a:rPr lang="en-US" sz="3600" dirty="0" smtClean="0"/>
              <a:t/>
            </a:r>
            <a:br>
              <a:rPr lang="en-US" sz="3600" dirty="0" smtClean="0"/>
            </a:br>
            <a:endParaRPr lang="en-US" sz="3600" dirty="0"/>
          </a:p>
        </p:txBody>
      </p:sp>
      <p:sp>
        <p:nvSpPr>
          <p:cNvPr id="3" name="Subtitle 2"/>
          <p:cNvSpPr>
            <a:spLocks noGrp="1"/>
          </p:cNvSpPr>
          <p:nvPr>
            <p:ph type="subTitle" idx="1"/>
          </p:nvPr>
        </p:nvSpPr>
        <p:spPr>
          <a:xfrm>
            <a:off x="381000" y="0"/>
            <a:ext cx="8458200" cy="7086600"/>
          </a:xfrm>
        </p:spPr>
        <p:txBody>
          <a:bodyPr>
            <a:normAutofit fontScale="25000" lnSpcReduction="20000"/>
          </a:bodyPr>
          <a:lstStyle/>
          <a:p>
            <a:endParaRPr lang="en-US" dirty="0" smtClean="0">
              <a:solidFill>
                <a:schemeClr val="tx1"/>
              </a:solidFill>
            </a:endParaRPr>
          </a:p>
          <a:p>
            <a:endParaRPr lang="en-US" dirty="0">
              <a:solidFill>
                <a:schemeClr val="tx1"/>
              </a:solidFill>
            </a:endParaRPr>
          </a:p>
          <a:p>
            <a:pPr algn="l"/>
            <a:endParaRPr lang="en-US" sz="7000" dirty="0" smtClean="0">
              <a:solidFill>
                <a:schemeClr val="tx1"/>
              </a:solidFill>
            </a:endParaRPr>
          </a:p>
          <a:p>
            <a:pPr algn="l"/>
            <a:r>
              <a:rPr lang="en-US" sz="11200" dirty="0" smtClean="0">
                <a:solidFill>
                  <a:schemeClr val="tx1"/>
                </a:solidFill>
              </a:rPr>
              <a:t>4 </a:t>
            </a:r>
            <a:r>
              <a:rPr lang="en-US" sz="11200" dirty="0">
                <a:solidFill>
                  <a:schemeClr val="tx1"/>
                </a:solidFill>
              </a:rPr>
              <a:t>Everyone who commits sin is guilty of lawlessness; sin is lawlessness. </a:t>
            </a:r>
            <a:endParaRPr lang="en-US" sz="11200" dirty="0" smtClean="0">
              <a:solidFill>
                <a:schemeClr val="tx1"/>
              </a:solidFill>
            </a:endParaRPr>
          </a:p>
          <a:p>
            <a:pPr algn="l"/>
            <a:r>
              <a:rPr lang="en-US" sz="11200" dirty="0" smtClean="0">
                <a:solidFill>
                  <a:schemeClr val="tx1"/>
                </a:solidFill>
              </a:rPr>
              <a:t>5 </a:t>
            </a:r>
            <a:r>
              <a:rPr lang="en-US" sz="11200" dirty="0">
                <a:solidFill>
                  <a:schemeClr val="tx1"/>
                </a:solidFill>
              </a:rPr>
              <a:t>You know that he was revealed to take away sins, and in him there is no sin. </a:t>
            </a:r>
            <a:endParaRPr lang="en-US" sz="11200" dirty="0" smtClean="0">
              <a:solidFill>
                <a:schemeClr val="tx1"/>
              </a:solidFill>
            </a:endParaRPr>
          </a:p>
          <a:p>
            <a:pPr algn="l"/>
            <a:r>
              <a:rPr lang="en-US" sz="11200" dirty="0" smtClean="0">
                <a:solidFill>
                  <a:schemeClr val="tx1"/>
                </a:solidFill>
              </a:rPr>
              <a:t>6 </a:t>
            </a:r>
            <a:r>
              <a:rPr lang="en-US" sz="11200" dirty="0">
                <a:solidFill>
                  <a:schemeClr val="tx1"/>
                </a:solidFill>
              </a:rPr>
              <a:t>No one who abides in him sins; no one who sins has either seen him or known him. </a:t>
            </a:r>
            <a:endParaRPr lang="en-US" sz="11200" dirty="0" smtClean="0">
              <a:solidFill>
                <a:schemeClr val="tx1"/>
              </a:solidFill>
            </a:endParaRPr>
          </a:p>
          <a:p>
            <a:pPr algn="l"/>
            <a:r>
              <a:rPr lang="en-US" sz="11200" dirty="0" smtClean="0">
                <a:solidFill>
                  <a:schemeClr val="tx1"/>
                </a:solidFill>
              </a:rPr>
              <a:t>7 </a:t>
            </a:r>
            <a:r>
              <a:rPr lang="en-US" sz="11200" dirty="0">
                <a:solidFill>
                  <a:schemeClr val="tx1"/>
                </a:solidFill>
              </a:rPr>
              <a:t>Little children, let no one deceive you. Everyone who does what is right is righteous, just as he is righteous. </a:t>
            </a:r>
            <a:r>
              <a:rPr lang="en-US" sz="11200" dirty="0" smtClean="0">
                <a:solidFill>
                  <a:schemeClr val="tx1"/>
                </a:solidFill>
              </a:rPr>
              <a:t>  1 </a:t>
            </a:r>
            <a:r>
              <a:rPr lang="en-US" sz="11200" dirty="0">
                <a:solidFill>
                  <a:schemeClr val="tx1"/>
                </a:solidFill>
              </a:rPr>
              <a:t>John </a:t>
            </a:r>
            <a:r>
              <a:rPr lang="en-US" sz="11200" dirty="0" smtClean="0">
                <a:solidFill>
                  <a:schemeClr val="tx1"/>
                </a:solidFill>
              </a:rPr>
              <a:t>3:4-7  NRSV</a:t>
            </a:r>
          </a:p>
          <a:p>
            <a:pPr algn="l"/>
            <a:endParaRPr lang="en-US" sz="11200" dirty="0">
              <a:solidFill>
                <a:schemeClr val="tx1"/>
              </a:solidFill>
            </a:endParaRPr>
          </a:p>
          <a:p>
            <a:pPr algn="l"/>
            <a:r>
              <a:rPr lang="en-US" sz="11200" dirty="0" smtClean="0">
                <a:solidFill>
                  <a:schemeClr val="tx1"/>
                </a:solidFill>
              </a:rPr>
              <a:t>Rom. 6: 11-12  </a:t>
            </a:r>
            <a:r>
              <a:rPr lang="en-US" sz="11200" dirty="0">
                <a:solidFill>
                  <a:schemeClr val="tx1"/>
                </a:solidFill>
              </a:rPr>
              <a:t>In the same way, count yourselves dead to sin but alive to God in Christ Jesus. </a:t>
            </a:r>
            <a:r>
              <a:rPr lang="en-US" sz="11200" dirty="0" smtClean="0">
                <a:solidFill>
                  <a:schemeClr val="tx1"/>
                </a:solidFill>
              </a:rPr>
              <a:t>12 </a:t>
            </a:r>
            <a:r>
              <a:rPr lang="en-US" sz="11200" dirty="0">
                <a:solidFill>
                  <a:schemeClr val="tx1"/>
                </a:solidFill>
              </a:rPr>
              <a:t>Therefore do not let sin reign in your mortal body so that you obey its evil desires. </a:t>
            </a:r>
            <a:r>
              <a:rPr lang="en-US" sz="11200" dirty="0" smtClean="0">
                <a:solidFill>
                  <a:schemeClr val="tx1"/>
                </a:solidFill>
              </a:rPr>
              <a:t> NIV</a:t>
            </a:r>
            <a:endParaRPr lang="en-US" sz="11200" dirty="0">
              <a:solidFill>
                <a:schemeClr val="tx1"/>
              </a:solidFill>
            </a:endParaRPr>
          </a:p>
          <a:p>
            <a:pPr algn="l"/>
            <a:r>
              <a:rPr lang="en-US" sz="11200" dirty="0" smtClean="0">
                <a:solidFill>
                  <a:schemeClr val="tx1"/>
                </a:solidFill>
              </a:rPr>
              <a:t>He appeals to motivate his readers to a resist sin, overcome evil and strive to be like Jesus in his thoughts and actions</a:t>
            </a:r>
          </a:p>
          <a:p>
            <a:pPr algn="l"/>
            <a:r>
              <a:rPr lang="en-US" dirty="0" smtClean="0">
                <a:solidFill>
                  <a:schemeClr val="tx1"/>
                </a:solidFill>
              </a:rPr>
              <a:t> </a:t>
            </a:r>
            <a:endParaRPr lang="en-US" dirty="0">
              <a:solidFill>
                <a:schemeClr val="tx1"/>
              </a:solidFill>
            </a:endParaRPr>
          </a:p>
          <a:p>
            <a:endParaRPr lang="en-US" dirty="0">
              <a:solidFill>
                <a:schemeClr val="tx1"/>
              </a:solidFill>
            </a:endParaRPr>
          </a:p>
          <a:p>
            <a:pPr algn="l"/>
            <a:r>
              <a:rPr lang="en-US" dirty="0">
                <a:solidFill>
                  <a:schemeClr val="tx1"/>
                </a:solidFill>
              </a:rPr>
              <a:t> </a:t>
            </a:r>
          </a:p>
          <a:p>
            <a:endParaRPr lang="en-US" dirty="0"/>
          </a:p>
        </p:txBody>
      </p:sp>
    </p:spTree>
    <p:extLst>
      <p:ext uri="{BB962C8B-B14F-4D97-AF65-F5344CB8AC3E}">
        <p14:creationId xmlns:p14="http://schemas.microsoft.com/office/powerpoint/2010/main" val="3194738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normAutofit/>
          </a:bodyPr>
          <a:lstStyle/>
          <a:p>
            <a:r>
              <a:rPr lang="en-US" sz="3600" b="1" dirty="0" smtClean="0"/>
              <a:t>The Fathers’ of the Children Revealed</a:t>
            </a:r>
            <a:endParaRPr lang="en-US" sz="3600" b="1" dirty="0"/>
          </a:p>
        </p:txBody>
      </p:sp>
      <p:sp>
        <p:nvSpPr>
          <p:cNvPr id="3" name="Content Placeholder 2"/>
          <p:cNvSpPr>
            <a:spLocks noGrp="1"/>
          </p:cNvSpPr>
          <p:nvPr>
            <p:ph idx="1"/>
          </p:nvPr>
        </p:nvSpPr>
        <p:spPr>
          <a:xfrm>
            <a:off x="457200" y="838200"/>
            <a:ext cx="8229600" cy="5562600"/>
          </a:xfrm>
        </p:spPr>
        <p:txBody>
          <a:bodyPr>
            <a:normAutofit fontScale="92500" lnSpcReduction="20000"/>
          </a:bodyPr>
          <a:lstStyle/>
          <a:p>
            <a:r>
              <a:rPr lang="en-US" dirty="0" smtClean="0"/>
              <a:t>8 </a:t>
            </a:r>
            <a:r>
              <a:rPr lang="en-US" dirty="0"/>
              <a:t>Everyone who commits sin is a child of the devil; for the devil has been sinning from the beginning. The Son of God was revealed for this purpose, to destroy the works of the devil. </a:t>
            </a:r>
            <a:endParaRPr lang="en-US" dirty="0" smtClean="0"/>
          </a:p>
          <a:p>
            <a:r>
              <a:rPr lang="en-US" dirty="0" smtClean="0"/>
              <a:t>9 </a:t>
            </a:r>
            <a:r>
              <a:rPr lang="en-US" dirty="0"/>
              <a:t>Those who have been born of God do not sin, because God's seed abides in them; they cannot sin, because they have been born of God. </a:t>
            </a:r>
            <a:endParaRPr lang="en-US" dirty="0" smtClean="0"/>
          </a:p>
          <a:p>
            <a:r>
              <a:rPr lang="en-US" dirty="0" smtClean="0"/>
              <a:t>10 </a:t>
            </a:r>
            <a:r>
              <a:rPr lang="en-US" dirty="0"/>
              <a:t>The children of God and the children of the devil are revealed in this way: all who do not do what is right are not from God, nor are those who do not love their brothers and sisters</a:t>
            </a:r>
            <a:r>
              <a:rPr lang="en-US" dirty="0" smtClean="0"/>
              <a:t>. 	</a:t>
            </a:r>
            <a:r>
              <a:rPr lang="en-US" sz="2600" dirty="0" smtClean="0"/>
              <a:t>1 </a:t>
            </a:r>
            <a:r>
              <a:rPr lang="en-US" sz="2600" dirty="0"/>
              <a:t>John </a:t>
            </a:r>
            <a:r>
              <a:rPr lang="en-US" sz="2600" dirty="0" smtClean="0"/>
              <a:t>3:8-10  NRSV</a:t>
            </a:r>
          </a:p>
          <a:p>
            <a:r>
              <a:rPr lang="en-US" sz="2600" dirty="0" smtClean="0"/>
              <a:t>Rom 12:2  TRANSFORMED</a:t>
            </a:r>
          </a:p>
          <a:p>
            <a:r>
              <a:rPr lang="en-US" sz="2600" dirty="0" smtClean="0"/>
              <a:t>2 Cor 3:18 Transformed into </a:t>
            </a:r>
            <a:r>
              <a:rPr lang="en-US" sz="2600" smtClean="0"/>
              <a:t>his likeness</a:t>
            </a:r>
            <a:endParaRPr lang="en-US" sz="2600" dirty="0"/>
          </a:p>
          <a:p>
            <a:endParaRPr lang="en-US" dirty="0"/>
          </a:p>
        </p:txBody>
      </p:sp>
    </p:spTree>
    <p:extLst>
      <p:ext uri="{BB962C8B-B14F-4D97-AF65-F5344CB8AC3E}">
        <p14:creationId xmlns:p14="http://schemas.microsoft.com/office/powerpoint/2010/main" val="217942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r>
              <a:rPr lang="en-US" sz="3600" b="1" dirty="0" smtClean="0"/>
              <a:t>Love one another</a:t>
            </a:r>
            <a:endParaRPr lang="en-US" sz="3600" dirty="0"/>
          </a:p>
        </p:txBody>
      </p:sp>
      <p:sp>
        <p:nvSpPr>
          <p:cNvPr id="3" name="Content Placeholder 2"/>
          <p:cNvSpPr>
            <a:spLocks noGrp="1"/>
          </p:cNvSpPr>
          <p:nvPr>
            <p:ph idx="1"/>
          </p:nvPr>
        </p:nvSpPr>
        <p:spPr>
          <a:xfrm>
            <a:off x="152400" y="304800"/>
            <a:ext cx="8915400" cy="6477000"/>
          </a:xfrm>
        </p:spPr>
        <p:txBody>
          <a:bodyPr>
            <a:normAutofit fontScale="32500" lnSpcReduction="20000"/>
          </a:bodyPr>
          <a:lstStyle/>
          <a:p>
            <a:r>
              <a:rPr lang="en-US" dirty="0"/>
              <a:t> </a:t>
            </a:r>
          </a:p>
          <a:p>
            <a:endParaRPr lang="en-US" sz="7200" dirty="0"/>
          </a:p>
          <a:p>
            <a:r>
              <a:rPr lang="en-US" sz="8600" dirty="0" smtClean="0"/>
              <a:t>11 For </a:t>
            </a:r>
            <a:r>
              <a:rPr lang="en-US" sz="8600" dirty="0"/>
              <a:t>this is the message you have heard from the beginning, that we should love one another. </a:t>
            </a:r>
            <a:endParaRPr lang="en-US" sz="8600" dirty="0" smtClean="0"/>
          </a:p>
          <a:p>
            <a:r>
              <a:rPr lang="en-US" sz="8600" dirty="0" smtClean="0"/>
              <a:t>12 </a:t>
            </a:r>
            <a:r>
              <a:rPr lang="en-US" sz="8600" dirty="0"/>
              <a:t>We must not be like Cain who was from the evil one and murdered his brother. And why did he murder him? Because his own deeds were evil and his brother's righteous. </a:t>
            </a:r>
            <a:endParaRPr lang="en-US" sz="8600" dirty="0" smtClean="0"/>
          </a:p>
          <a:p>
            <a:r>
              <a:rPr lang="en-US" sz="8600" dirty="0" smtClean="0"/>
              <a:t>13 </a:t>
            </a:r>
            <a:r>
              <a:rPr lang="en-US" sz="8600" dirty="0"/>
              <a:t>Do not be astonished, brothers and sisters, that the world hates you. </a:t>
            </a:r>
            <a:endParaRPr lang="en-US" sz="8600" dirty="0" smtClean="0"/>
          </a:p>
          <a:p>
            <a:r>
              <a:rPr lang="en-US" sz="8600" dirty="0" smtClean="0"/>
              <a:t>14 </a:t>
            </a:r>
            <a:r>
              <a:rPr lang="en-US" sz="8600" dirty="0"/>
              <a:t>We know that we have passed from death to life because we love one another. Whoever does not love abides in death. </a:t>
            </a:r>
            <a:endParaRPr lang="en-US" sz="8600" dirty="0" smtClean="0"/>
          </a:p>
          <a:p>
            <a:r>
              <a:rPr lang="en-US" sz="8600" dirty="0" smtClean="0"/>
              <a:t>15 </a:t>
            </a:r>
            <a:r>
              <a:rPr lang="en-US" sz="8600" dirty="0"/>
              <a:t>All who hate a brother or sister are murderers, and you know that murderers do not have eternal life abiding in them</a:t>
            </a:r>
            <a:r>
              <a:rPr lang="en-US" sz="8600" dirty="0" smtClean="0"/>
              <a:t>.</a:t>
            </a:r>
            <a:r>
              <a:rPr lang="en-US" sz="8600" dirty="0"/>
              <a:t> </a:t>
            </a:r>
            <a:r>
              <a:rPr lang="en-US" sz="8600" dirty="0" smtClean="0"/>
              <a:t>     </a:t>
            </a:r>
            <a:br>
              <a:rPr lang="en-US" sz="8600" dirty="0" smtClean="0"/>
            </a:br>
            <a:r>
              <a:rPr lang="en-US" sz="8600" dirty="0" smtClean="0"/>
              <a:t>   1 </a:t>
            </a:r>
            <a:r>
              <a:rPr lang="en-US" sz="8600" dirty="0"/>
              <a:t>John </a:t>
            </a:r>
            <a:r>
              <a:rPr lang="en-US" sz="8600" dirty="0" smtClean="0"/>
              <a:t>3:11-15    NRSV</a:t>
            </a:r>
            <a:endParaRPr lang="en-US" sz="8600" dirty="0"/>
          </a:p>
          <a:p>
            <a:endParaRPr lang="en-US" sz="7200" dirty="0"/>
          </a:p>
          <a:p>
            <a:endParaRPr lang="en-US" sz="5000" dirty="0" smtClean="0"/>
          </a:p>
          <a:p>
            <a:endParaRPr lang="en-US" sz="5000" b="1" dirty="0"/>
          </a:p>
          <a:p>
            <a:endParaRPr lang="en-US" dirty="0"/>
          </a:p>
        </p:txBody>
      </p:sp>
    </p:spTree>
    <p:extLst>
      <p:ext uri="{BB962C8B-B14F-4D97-AF65-F5344CB8AC3E}">
        <p14:creationId xmlns:p14="http://schemas.microsoft.com/office/powerpoint/2010/main" val="107416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87362"/>
          </a:xfrm>
        </p:spPr>
        <p:txBody>
          <a:bodyPr>
            <a:noAutofit/>
          </a:bodyPr>
          <a:lstStyle/>
          <a:p>
            <a:r>
              <a:rPr lang="en-US" sz="3600" b="1" dirty="0" smtClean="0"/>
              <a:t>THE Example of Love is Jesus</a:t>
            </a:r>
            <a:endParaRPr lang="en-US" sz="3600" b="1" dirty="0"/>
          </a:p>
        </p:txBody>
      </p:sp>
      <p:sp>
        <p:nvSpPr>
          <p:cNvPr id="3" name="Content Placeholder 2"/>
          <p:cNvSpPr>
            <a:spLocks noGrp="1"/>
          </p:cNvSpPr>
          <p:nvPr>
            <p:ph idx="1"/>
          </p:nvPr>
        </p:nvSpPr>
        <p:spPr>
          <a:xfrm>
            <a:off x="76200" y="533400"/>
            <a:ext cx="8915400" cy="6400800"/>
          </a:xfrm>
        </p:spPr>
        <p:txBody>
          <a:bodyPr>
            <a:normAutofit/>
          </a:bodyPr>
          <a:lstStyle/>
          <a:p>
            <a:endParaRPr lang="en-US" sz="3400" dirty="0" smtClean="0"/>
          </a:p>
          <a:p>
            <a:r>
              <a:rPr lang="en-US" sz="3400" dirty="0" smtClean="0"/>
              <a:t>16 </a:t>
            </a:r>
            <a:r>
              <a:rPr lang="en-US" sz="3400" dirty="0"/>
              <a:t>We know love by this, that </a:t>
            </a:r>
            <a:r>
              <a:rPr lang="en-US" sz="3400" dirty="0" smtClean="0"/>
              <a:t>He </a:t>
            </a:r>
            <a:r>
              <a:rPr lang="en-US" sz="3400" dirty="0"/>
              <a:t>laid down his life for us -- and we ought to lay down our lives for one another. </a:t>
            </a:r>
            <a:endParaRPr lang="en-US" sz="3400" dirty="0" smtClean="0"/>
          </a:p>
          <a:p>
            <a:r>
              <a:rPr lang="en-US" sz="3400" dirty="0" smtClean="0"/>
              <a:t>17 </a:t>
            </a:r>
            <a:r>
              <a:rPr lang="en-US" sz="3400" dirty="0"/>
              <a:t>How does God's love abide in anyone who has the world's goods and sees a brother or sister in need and yet refuses help? </a:t>
            </a:r>
          </a:p>
          <a:p>
            <a:r>
              <a:rPr lang="en-US" sz="3400" dirty="0"/>
              <a:t>18 Little children, let us love, not in word or speech, but in truth and action</a:t>
            </a:r>
            <a:r>
              <a:rPr lang="en-US" sz="3400" dirty="0" smtClean="0"/>
              <a:t>.</a:t>
            </a:r>
            <a:r>
              <a:rPr lang="en-US" sz="3400" dirty="0"/>
              <a:t> </a:t>
            </a:r>
            <a:r>
              <a:rPr lang="en-US" sz="3400" dirty="0" smtClean="0"/>
              <a:t/>
            </a:r>
            <a:br>
              <a:rPr lang="en-US" sz="3400" dirty="0" smtClean="0"/>
            </a:br>
            <a:r>
              <a:rPr lang="en-US" sz="3400" dirty="0" smtClean="0"/>
              <a:t>	1 </a:t>
            </a:r>
            <a:r>
              <a:rPr lang="en-US" sz="3400" dirty="0"/>
              <a:t>John </a:t>
            </a:r>
            <a:r>
              <a:rPr lang="en-US" sz="3400" dirty="0" smtClean="0"/>
              <a:t>3:16-18   NRSV</a:t>
            </a:r>
            <a:endParaRPr lang="en-US" sz="3400" dirty="0"/>
          </a:p>
          <a:p>
            <a:endParaRPr lang="en-US" dirty="0"/>
          </a:p>
        </p:txBody>
      </p:sp>
    </p:spTree>
    <p:extLst>
      <p:ext uri="{BB962C8B-B14F-4D97-AF65-F5344CB8AC3E}">
        <p14:creationId xmlns:p14="http://schemas.microsoft.com/office/powerpoint/2010/main" val="1228051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
            <a:ext cx="8229600" cy="533400"/>
          </a:xfrm>
        </p:spPr>
        <p:txBody>
          <a:bodyPr>
            <a:normAutofit fontScale="90000"/>
          </a:bodyPr>
          <a:lstStyle/>
          <a:p>
            <a:r>
              <a:rPr lang="en-US" sz="3600" b="1" dirty="0" smtClean="0"/>
              <a:t> </a:t>
            </a:r>
            <a:r>
              <a:rPr lang="en-US" dirty="0"/>
              <a:t/>
            </a:r>
            <a:br>
              <a:rPr lang="en-US" dirty="0"/>
            </a:br>
            <a:r>
              <a:rPr lang="en-US" dirty="0" smtClean="0"/>
              <a:t>Active Obedience confirms our Faith</a:t>
            </a:r>
            <a:endParaRPr lang="en-US" dirty="0"/>
          </a:p>
        </p:txBody>
      </p:sp>
      <p:sp>
        <p:nvSpPr>
          <p:cNvPr id="3" name="Content Placeholder 2"/>
          <p:cNvSpPr>
            <a:spLocks noGrp="1"/>
          </p:cNvSpPr>
          <p:nvPr>
            <p:ph idx="1"/>
          </p:nvPr>
        </p:nvSpPr>
        <p:spPr>
          <a:xfrm>
            <a:off x="457200" y="685800"/>
            <a:ext cx="8229600" cy="5943600"/>
          </a:xfrm>
        </p:spPr>
        <p:txBody>
          <a:bodyPr>
            <a:normAutofit lnSpcReduction="10000"/>
          </a:bodyPr>
          <a:lstStyle/>
          <a:p>
            <a:endParaRPr lang="en-US" dirty="0"/>
          </a:p>
          <a:p>
            <a:r>
              <a:rPr lang="en-US" dirty="0" smtClean="0"/>
              <a:t>19 </a:t>
            </a:r>
            <a:r>
              <a:rPr lang="en-US" dirty="0"/>
              <a:t>And by this we will know that we are from the truth and will reassure our hearts before him </a:t>
            </a:r>
            <a:endParaRPr lang="en-US" dirty="0" smtClean="0"/>
          </a:p>
          <a:p>
            <a:r>
              <a:rPr lang="en-US" dirty="0" smtClean="0"/>
              <a:t>20 </a:t>
            </a:r>
            <a:r>
              <a:rPr lang="en-US" dirty="0"/>
              <a:t>whenever our hearts condemn us; for God is greater than our hearts, and he knows everything. </a:t>
            </a:r>
            <a:endParaRPr lang="en-US" dirty="0" smtClean="0"/>
          </a:p>
          <a:p>
            <a:r>
              <a:rPr lang="en-US" dirty="0" smtClean="0"/>
              <a:t>21 </a:t>
            </a:r>
            <a:r>
              <a:rPr lang="en-US" dirty="0"/>
              <a:t>Beloved, if our hearts do not condemn us, we have boldness before God; </a:t>
            </a:r>
            <a:endParaRPr lang="en-US" dirty="0" smtClean="0"/>
          </a:p>
          <a:p>
            <a:r>
              <a:rPr lang="en-US" dirty="0" smtClean="0"/>
              <a:t>22 </a:t>
            </a:r>
            <a:r>
              <a:rPr lang="en-US" dirty="0"/>
              <a:t>and we receive from him whatever we ask, because we obey his commandments and do what pleases him. 1 John </a:t>
            </a:r>
            <a:r>
              <a:rPr lang="en-US" dirty="0" smtClean="0"/>
              <a:t>3:19-22 </a:t>
            </a:r>
            <a:endParaRPr lang="en-US" dirty="0"/>
          </a:p>
          <a:p>
            <a:endParaRPr lang="en-US" dirty="0"/>
          </a:p>
          <a:p>
            <a:endParaRPr lang="en-US" dirty="0"/>
          </a:p>
        </p:txBody>
      </p:sp>
    </p:spTree>
    <p:extLst>
      <p:ext uri="{BB962C8B-B14F-4D97-AF65-F5344CB8AC3E}">
        <p14:creationId xmlns:p14="http://schemas.microsoft.com/office/powerpoint/2010/main" val="3982474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Obey His commandments and Love One Another</a:t>
            </a:r>
            <a:endParaRPr lang="en-US" dirty="0"/>
          </a:p>
        </p:txBody>
      </p:sp>
      <p:sp>
        <p:nvSpPr>
          <p:cNvPr id="3" name="Content Placeholder 2"/>
          <p:cNvSpPr>
            <a:spLocks noGrp="1"/>
          </p:cNvSpPr>
          <p:nvPr>
            <p:ph idx="1"/>
          </p:nvPr>
        </p:nvSpPr>
        <p:spPr/>
        <p:txBody>
          <a:bodyPr>
            <a:normAutofit/>
          </a:bodyPr>
          <a:lstStyle/>
          <a:p>
            <a:r>
              <a:rPr lang="en-US" dirty="0"/>
              <a:t>23 And this is his commandment, that we should believe in the name of his Son Jesus Christ and love one another, just as he has commanded us. </a:t>
            </a:r>
          </a:p>
          <a:p>
            <a:r>
              <a:rPr lang="en-US" dirty="0"/>
              <a:t>24 All who obey his commandments abide in him, and he abides in them. And by this we know that he abides in us, by the Spirit that he has given us.   1 John </a:t>
            </a:r>
            <a:r>
              <a:rPr lang="en-US" dirty="0" smtClean="0"/>
              <a:t>3:23-24   </a:t>
            </a:r>
            <a:r>
              <a:rPr lang="en-US" dirty="0"/>
              <a:t>NRSV</a:t>
            </a:r>
          </a:p>
          <a:p>
            <a:endParaRPr lang="en-US" dirty="0"/>
          </a:p>
        </p:txBody>
      </p:sp>
    </p:spTree>
    <p:extLst>
      <p:ext uri="{BB962C8B-B14F-4D97-AF65-F5344CB8AC3E}">
        <p14:creationId xmlns:p14="http://schemas.microsoft.com/office/powerpoint/2010/main" val="3988795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a:bodyPr>
          <a:lstStyle/>
          <a:p>
            <a:endParaRPr lang="en-US" dirty="0"/>
          </a:p>
        </p:txBody>
      </p:sp>
    </p:spTree>
    <p:extLst>
      <p:ext uri="{BB962C8B-B14F-4D97-AF65-F5344CB8AC3E}">
        <p14:creationId xmlns:p14="http://schemas.microsoft.com/office/powerpoint/2010/main" val="189334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444</TotalTime>
  <Words>551</Words>
  <Application>Microsoft Office PowerPoint</Application>
  <PresentationFormat>On-screen Show (4:3)</PresentationFormat>
  <Paragraphs>58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Christians are Children of God</vt:lpstr>
      <vt:lpstr>Abide in Him / be righteous </vt:lpstr>
      <vt:lpstr>The Fathers’ of the Children Revealed</vt:lpstr>
      <vt:lpstr>Love one another</vt:lpstr>
      <vt:lpstr>THE Example of Love is Jesus</vt:lpstr>
      <vt:lpstr>  Active Obedience confirms our Faith</vt:lpstr>
      <vt:lpstr>Obey His commandments and Love One Another</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INTRODUCTION (2 Peter 1)</dc:title>
  <dc:creator>QMA PC</dc:creator>
  <cp:lastModifiedBy>QMA PC</cp:lastModifiedBy>
  <cp:revision>50</cp:revision>
  <dcterms:created xsi:type="dcterms:W3CDTF">2016-11-19T22:41:49Z</dcterms:created>
  <dcterms:modified xsi:type="dcterms:W3CDTF">2018-06-17T12:22:30Z</dcterms:modified>
</cp:coreProperties>
</file>