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9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7" r:id="rId13"/>
  </p:sldIdLst>
  <p:sldSz cx="9144000" cy="6858000" type="screen4x3"/>
  <p:notesSz cx="6858000" cy="9144000"/>
  <p:embeddedFontLst>
    <p:embeddedFont>
      <p:font typeface="Tahoma" panose="020B0604030504040204" pitchFamily="34" charset="0"/>
      <p:regular r:id="rId15"/>
      <p:bold r:id="rId16"/>
    </p:embeddedFont>
    <p:embeddedFont>
      <p:font typeface="Arial Narrow" panose="020B0606020202030204" pitchFamily="34" charset="0"/>
      <p:regular r:id="rId17"/>
      <p:bold r:id="rId18"/>
      <p:italic r:id="rId19"/>
      <p:boldItalic r:id="rId20"/>
    </p:embeddedFont>
    <p:embeddedFont>
      <p:font typeface="KG Heart Doodles" panose="02000506000000020000" pitchFamily="2" charset="0"/>
      <p:regular r:id="rId21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64259" autoAdjust="0"/>
  </p:normalViewPr>
  <p:slideViewPr>
    <p:cSldViewPr>
      <p:cViewPr varScale="1">
        <p:scale>
          <a:sx n="55" d="100"/>
          <a:sy n="55" d="100"/>
        </p:scale>
        <p:origin x="-22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298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39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35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BAF6431-F701-4DE4-8A38-B6EC7FE36A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427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7BD8C-690E-40C9-BF43-4775BD5060F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495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1930400" cy="1447800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5486400" cy="6248400"/>
          </a:xfrm>
        </p:spPr>
        <p:txBody>
          <a:bodyPr/>
          <a:lstStyle/>
          <a:p>
            <a:r>
              <a:rPr lang="en-US" sz="1200" i="0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Prayer before Servant Sermons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 will praise You, O LORD, with our whole heart; 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 will tell of all Your marvelous works. 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 will be glad and rejoice in You; 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 will sing praise to Your name, O Most High.  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Vs 13 Have mercy on us O gracious Lord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You lift us up from the gates of death, 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That we may tell of all Your praise to others. 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 will rejoice in 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Your unending love and mercy.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Your salvation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Cost you more than we can imagine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 marvel at your continuous patience with us.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You have called us by Your word into your heart of glory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You demonstrated what love looks like and behaves.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Your only Son came to make us a strait path to the Home you prepared.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 came to show us the Way and invite us to Your home.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 came to show us </a:t>
            </a:r>
            <a:r>
              <a:rPr lang="en-US" sz="1200" b="1" i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how to serve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600" b="1" i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Lord give us a servant’s heart</a:t>
            </a:r>
            <a:endParaRPr lang="en-US" sz="16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/>
              <a:t>Prov. 23:7 For as he thinks in his heart, so is he. </a:t>
            </a:r>
          </a:p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 10:9 that if you confess with your mouth the Lord Jesus and believe in your heart that God has raised Him from the dead, you will be saved.</a:t>
            </a:r>
          </a:p>
          <a:p>
            <a:r>
              <a:rPr lang="en-US" dirty="0" smtClean="0"/>
              <a:t> 10 For with the heart one believes unto righteousness, and with the mouth confession is made unto salvation.</a:t>
            </a:r>
          </a:p>
          <a:p>
            <a:r>
              <a:rPr lang="en-US" dirty="0" smtClean="0"/>
              <a:t> (NKJV)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F6431-F701-4DE4-8A38-B6EC7FE36A20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212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F6431-F701-4DE4-8A38-B6EC7FE36A20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809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F6431-F701-4DE4-8A38-B6EC7FE36A20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955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9FECAF-CB98-42EA-BC50-EB58FEA121A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361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803400" y="0"/>
            <a:ext cx="2336800" cy="1752600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5486400" cy="6019800"/>
          </a:xfrm>
        </p:spPr>
        <p:txBody>
          <a:bodyPr/>
          <a:lstStyle/>
          <a:p>
            <a:r>
              <a:rPr lang="en-US" altLang="en-US" sz="1600" dirty="0"/>
              <a:t>Jeremiah 29 </a:t>
            </a:r>
          </a:p>
          <a:p>
            <a:r>
              <a:rPr lang="en-US" altLang="en-US" sz="1600" dirty="0"/>
              <a:t> 13 And you will </a:t>
            </a:r>
            <a:r>
              <a:rPr lang="en-US" altLang="en-US" sz="1600" dirty="0">
                <a:solidFill>
                  <a:srgbClr val="0000FF"/>
                </a:solidFill>
              </a:rPr>
              <a:t>seek Me and find Me, when you search for Me with all your heart</a:t>
            </a:r>
            <a:r>
              <a:rPr lang="en-US" altLang="en-US" sz="1600" dirty="0" smtClean="0">
                <a:solidFill>
                  <a:srgbClr val="0000FF"/>
                </a:solidFill>
              </a:rPr>
              <a:t>. 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(NKJV)</a:t>
            </a:r>
          </a:p>
          <a:p>
            <a:endParaRPr lang="en-US" altLang="en-US" sz="1600" dirty="0"/>
          </a:p>
          <a:p>
            <a:r>
              <a:rPr lang="en-US" altLang="en-US" sz="1600" dirty="0"/>
              <a:t>Joel 2 </a:t>
            </a:r>
          </a:p>
          <a:p>
            <a:r>
              <a:rPr lang="en-US" altLang="en-US" sz="1600" dirty="0"/>
              <a:t> 12 "Now, therefore," says the LORD, </a:t>
            </a:r>
            <a:r>
              <a:rPr lang="en-US" altLang="en-US" sz="1600" dirty="0">
                <a:solidFill>
                  <a:srgbClr val="0000FF"/>
                </a:solidFill>
              </a:rPr>
              <a:t>"Turn to Me with all your heart</a:t>
            </a:r>
            <a:r>
              <a:rPr lang="en-US" altLang="en-US" sz="1600" dirty="0"/>
              <a:t>, With fasting, with weeping, and with mourning</a:t>
            </a:r>
            <a:r>
              <a:rPr lang="en-US" altLang="en-US" sz="1600" dirty="0" smtClean="0"/>
              <a:t>.“</a:t>
            </a:r>
          </a:p>
          <a:p>
            <a:endParaRPr lang="en-US" altLang="en-US" sz="1600" dirty="0"/>
          </a:p>
          <a:p>
            <a:r>
              <a:rPr lang="en-US" altLang="en-US" sz="1600" dirty="0"/>
              <a:t>Acts 8 </a:t>
            </a:r>
          </a:p>
          <a:p>
            <a:r>
              <a:rPr lang="en-US" altLang="en-US" sz="1600" dirty="0"/>
              <a:t> 37 Then Philip said, </a:t>
            </a:r>
            <a:r>
              <a:rPr lang="en-US" altLang="en-US" sz="1600" dirty="0">
                <a:solidFill>
                  <a:srgbClr val="0000FF"/>
                </a:solidFill>
              </a:rPr>
              <a:t>"If you believe with all your heart</a:t>
            </a:r>
            <a:r>
              <a:rPr lang="en-US" altLang="en-US" sz="1600" dirty="0"/>
              <a:t>, you may." And he answered and said, "I believe that Jesus Christ is the Son of God</a:t>
            </a:r>
            <a:r>
              <a:rPr lang="en-US" altLang="en-US" sz="1600" dirty="0" smtClean="0"/>
              <a:t>.“  </a:t>
            </a:r>
            <a:r>
              <a:rPr lang="en-US" altLang="en-US" sz="1600" dirty="0"/>
              <a:t>(NKJV)</a:t>
            </a:r>
          </a:p>
          <a:p>
            <a:endParaRPr lang="en-US" altLang="en-US" sz="1600" dirty="0"/>
          </a:p>
          <a:p>
            <a:endParaRPr lang="en-US" altLang="en-US" sz="1600" dirty="0"/>
          </a:p>
          <a:p>
            <a:endParaRPr lang="en-US" altLang="en-US" sz="1600" dirty="0"/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0" y="0"/>
            <a:ext cx="1371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A Servants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Heart: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AE3F9-3A06-48C8-8CB3-92E530D0F0D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600200" y="0"/>
            <a:ext cx="2438400" cy="1828800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6248400" cy="6629400"/>
          </a:xfrm>
        </p:spPr>
        <p:txBody>
          <a:bodyPr/>
          <a:lstStyle/>
          <a:p>
            <a:r>
              <a:rPr lang="en-US" altLang="en-US" sz="1800" dirty="0"/>
              <a:t>Mark 12 </a:t>
            </a:r>
          </a:p>
          <a:p>
            <a:r>
              <a:rPr lang="en-US" altLang="en-US" sz="1800" dirty="0"/>
              <a:t> 30 'And you shall love the LORD your God with </a:t>
            </a:r>
            <a:r>
              <a:rPr lang="en-US" altLang="en-US" sz="1800" b="1" dirty="0">
                <a:solidFill>
                  <a:srgbClr val="0000FF"/>
                </a:solidFill>
              </a:rPr>
              <a:t>all your heart, with all your soul, with all your mind, and with all your strength</a:t>
            </a:r>
            <a:r>
              <a:rPr lang="en-US" altLang="en-US" sz="1800" dirty="0"/>
              <a:t>.' This is the first commandment</a:t>
            </a:r>
            <a:r>
              <a:rPr lang="en-US" altLang="en-US" sz="1800" dirty="0" smtClean="0"/>
              <a:t>.</a:t>
            </a:r>
          </a:p>
          <a:p>
            <a:endParaRPr lang="en-US" altLang="en-US" sz="1800" dirty="0"/>
          </a:p>
          <a:p>
            <a:r>
              <a:rPr lang="en-US" altLang="en-US" sz="1800" dirty="0"/>
              <a:t>Psalms 119 </a:t>
            </a:r>
          </a:p>
          <a:p>
            <a:r>
              <a:rPr lang="en-US" altLang="en-US" sz="1800" dirty="0"/>
              <a:t> 2 Blessed are those who keep His testimonies, Who seek Him </a:t>
            </a:r>
            <a:r>
              <a:rPr lang="en-US" altLang="en-US" sz="1800" b="1" dirty="0">
                <a:solidFill>
                  <a:srgbClr val="0000FF"/>
                </a:solidFill>
              </a:rPr>
              <a:t>with the whole heart!</a:t>
            </a:r>
          </a:p>
          <a:p>
            <a:r>
              <a:rPr lang="en-US" altLang="en-US" sz="1800" dirty="0"/>
              <a:t>34 Give me understanding, and I shall keep Your law; Indeed, I shall observe it </a:t>
            </a:r>
            <a:r>
              <a:rPr lang="en-US" altLang="en-US" sz="1800" b="1" dirty="0">
                <a:solidFill>
                  <a:srgbClr val="0000FF"/>
                </a:solidFill>
              </a:rPr>
              <a:t>with my whole heart</a:t>
            </a:r>
            <a:r>
              <a:rPr lang="en-US" altLang="en-US" sz="1800" dirty="0" smtClean="0"/>
              <a:t>.</a:t>
            </a:r>
          </a:p>
          <a:p>
            <a:endParaRPr lang="en-US" altLang="en-US" sz="1800" dirty="0"/>
          </a:p>
          <a:p>
            <a:r>
              <a:rPr lang="en-US" altLang="en-US" sz="1800" dirty="0"/>
              <a:t>Proverbs 3 </a:t>
            </a:r>
          </a:p>
          <a:p>
            <a:r>
              <a:rPr lang="en-US" altLang="en-US" sz="1800" dirty="0"/>
              <a:t> 5 Trust in the LORD with </a:t>
            </a:r>
            <a:r>
              <a:rPr lang="en-US" altLang="en-US" sz="1800" b="1" dirty="0">
                <a:solidFill>
                  <a:srgbClr val="0000FF"/>
                </a:solidFill>
              </a:rPr>
              <a:t>all your heart</a:t>
            </a:r>
            <a:r>
              <a:rPr lang="en-US" altLang="en-US" sz="1800" dirty="0"/>
              <a:t>, And lean not on your own understanding</a:t>
            </a:r>
            <a:r>
              <a:rPr lang="en-US" altLang="en-US" sz="1800" dirty="0" smtClean="0"/>
              <a:t>;</a:t>
            </a:r>
          </a:p>
          <a:p>
            <a:endParaRPr lang="en-US" altLang="en-US" sz="1800" dirty="0"/>
          </a:p>
          <a:p>
            <a:r>
              <a:rPr lang="en-US" altLang="en-US" sz="1800" dirty="0"/>
              <a:t>Deuteronomy 30 </a:t>
            </a:r>
          </a:p>
          <a:p>
            <a:r>
              <a:rPr lang="en-US" altLang="en-US" sz="1800" dirty="0"/>
              <a:t> 2 "and you return to the LORD your God and obey His voice, according to all that I command you today, you and your children, </a:t>
            </a:r>
            <a:r>
              <a:rPr lang="en-US" altLang="en-US" sz="1800" b="1" dirty="0">
                <a:solidFill>
                  <a:srgbClr val="0000FF"/>
                </a:solidFill>
              </a:rPr>
              <a:t>with all your heart and with all your soul,</a:t>
            </a:r>
          </a:p>
          <a:p>
            <a:r>
              <a:rPr lang="en-US" altLang="en-US" sz="1800" dirty="0"/>
              <a:t> (NKJV)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0" y="0"/>
            <a:ext cx="1371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A Servants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Heart is: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88A79-29C7-4DD7-9E1F-04452653CA8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423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498600" y="0"/>
            <a:ext cx="2336800" cy="1752600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6629400" cy="6629400"/>
          </a:xfrm>
        </p:spPr>
        <p:txBody>
          <a:bodyPr/>
          <a:lstStyle/>
          <a:p>
            <a:r>
              <a:rPr lang="en-US" altLang="en-US" sz="1400" dirty="0"/>
              <a:t>Colossians 3 </a:t>
            </a:r>
          </a:p>
          <a:p>
            <a:r>
              <a:rPr lang="en-US" altLang="en-US" sz="1400" dirty="0"/>
              <a:t> 22 Bondservants, obey in all things your masters according to the flesh, not with </a:t>
            </a:r>
            <a:r>
              <a:rPr lang="en-US" altLang="en-US" sz="1400" dirty="0" err="1"/>
              <a:t>eyeservice</a:t>
            </a:r>
            <a:r>
              <a:rPr lang="en-US" altLang="en-US" sz="1400" dirty="0"/>
              <a:t>, as men-pleasers, but in sincerity (</a:t>
            </a:r>
            <a:r>
              <a:rPr lang="en-US" altLang="en-US" sz="1400" dirty="0">
                <a:solidFill>
                  <a:srgbClr val="0000FF"/>
                </a:solidFill>
              </a:rPr>
              <a:t>singleness KJV) of heart</a:t>
            </a:r>
            <a:r>
              <a:rPr lang="en-US" altLang="en-US" sz="1400" dirty="0"/>
              <a:t>, fearing God.</a:t>
            </a:r>
          </a:p>
          <a:p>
            <a:r>
              <a:rPr lang="en-US" altLang="en-US" sz="1400" dirty="0"/>
              <a:t> 23 And whatever you do, </a:t>
            </a:r>
            <a:r>
              <a:rPr lang="en-US" altLang="en-US" sz="1400" dirty="0">
                <a:solidFill>
                  <a:srgbClr val="0000FF"/>
                </a:solidFill>
              </a:rPr>
              <a:t>do it heartily</a:t>
            </a:r>
            <a:r>
              <a:rPr lang="en-US" altLang="en-US" sz="1400" dirty="0"/>
              <a:t>, as to the Lord and not to men,</a:t>
            </a:r>
          </a:p>
          <a:p>
            <a:r>
              <a:rPr lang="en-US" altLang="en-US" sz="1400" dirty="0"/>
              <a:t>Ecclesiastes 9 </a:t>
            </a:r>
          </a:p>
          <a:p>
            <a:r>
              <a:rPr lang="en-US" altLang="en-US" sz="1400" dirty="0"/>
              <a:t> 10 Whatever your hand finds to do, </a:t>
            </a:r>
            <a:r>
              <a:rPr lang="en-US" altLang="en-US" sz="1400" b="1" dirty="0">
                <a:solidFill>
                  <a:srgbClr val="0000FF"/>
                </a:solidFill>
              </a:rPr>
              <a:t>do it with your might</a:t>
            </a:r>
            <a:r>
              <a:rPr lang="en-US" altLang="en-US" sz="1400" dirty="0"/>
              <a:t>; for there is no work or device or knowledge or wisdom in the grave where you are going.</a:t>
            </a:r>
          </a:p>
          <a:p>
            <a:r>
              <a:rPr lang="en-US" altLang="en-US" sz="1400" dirty="0"/>
              <a:t>Matthew 6 </a:t>
            </a:r>
          </a:p>
          <a:p>
            <a:r>
              <a:rPr lang="en-US" altLang="en-US" sz="1400" dirty="0"/>
              <a:t> 22 "The lamp of the body is the eye. If therefore your eye is </a:t>
            </a:r>
            <a:r>
              <a:rPr lang="en-US" altLang="en-US" sz="1400" dirty="0">
                <a:solidFill>
                  <a:srgbClr val="0000FF"/>
                </a:solidFill>
              </a:rPr>
              <a:t>good (KJV single),</a:t>
            </a:r>
            <a:r>
              <a:rPr lang="en-US" altLang="en-US" sz="1400" dirty="0"/>
              <a:t> your whole body will be full of light.</a:t>
            </a:r>
          </a:p>
          <a:p>
            <a:r>
              <a:rPr lang="en-US" altLang="en-US" sz="1400" dirty="0"/>
              <a:t> 23 "But if your eye is bad, your whole body will be full of darkness. If therefore the light that is in you is darkness, how great is that darkness!</a:t>
            </a:r>
          </a:p>
          <a:p>
            <a:r>
              <a:rPr lang="en-US" altLang="en-US" sz="1400" dirty="0"/>
              <a:t> 24 "No one can serve two masters; for either he will hate the one and love the other, or else he will be loyal to the one and despise the other. You cannot serve God and mammon.</a:t>
            </a:r>
          </a:p>
          <a:p>
            <a:pPr lvl="1"/>
            <a:r>
              <a:rPr lang="en-US" altLang="en-US" sz="1400" dirty="0">
                <a:solidFill>
                  <a:schemeClr val="hlink"/>
                </a:solidFill>
              </a:rPr>
              <a:t>573 </a:t>
            </a:r>
            <a:r>
              <a:rPr lang="en-US" altLang="en-US" sz="1400" dirty="0" err="1">
                <a:solidFill>
                  <a:schemeClr val="hlink"/>
                </a:solidFill>
              </a:rPr>
              <a:t>haplous</a:t>
            </a:r>
            <a:r>
              <a:rPr lang="en-US" altLang="en-US" sz="1400" dirty="0">
                <a:solidFill>
                  <a:schemeClr val="hlink"/>
                </a:solidFill>
              </a:rPr>
              <a:t> – folded together – folded like a sheet to make most efficient use of space</a:t>
            </a:r>
            <a:r>
              <a:rPr lang="en-US" altLang="en-US" sz="1400" dirty="0"/>
              <a:t> </a:t>
            </a:r>
            <a:r>
              <a:rPr lang="en-US" altLang="en-US" sz="1400" dirty="0">
                <a:solidFill>
                  <a:srgbClr val="CC3300"/>
                </a:solidFill>
              </a:rPr>
              <a:t>&lt;Like a laser beam of consecrated light&gt;</a:t>
            </a:r>
          </a:p>
          <a:p>
            <a:r>
              <a:rPr lang="en-US" altLang="en-US" sz="1400" dirty="0"/>
              <a:t>2 Timothy 2 </a:t>
            </a:r>
          </a:p>
          <a:p>
            <a:r>
              <a:rPr lang="en-US" altLang="en-US" sz="1400" dirty="0"/>
              <a:t> 4 No one engaged in warfare entangles himself with the affairs of this life, that he may please him who enlisted him as a soldier.</a:t>
            </a:r>
          </a:p>
          <a:p>
            <a:r>
              <a:rPr lang="en-US" altLang="en-US" sz="1400" dirty="0"/>
              <a:t>James 4 </a:t>
            </a:r>
          </a:p>
          <a:p>
            <a:r>
              <a:rPr lang="en-US" altLang="en-US" sz="1400" dirty="0"/>
              <a:t> 14 whereas you do not know what will happen tomorrow. For what is your life? It is even a vapor that appears for a little time and then vanishes away.</a:t>
            </a:r>
          </a:p>
          <a:p>
            <a:r>
              <a:rPr lang="en-US" altLang="en-US" sz="1400" dirty="0"/>
              <a:t> (NKJV)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0" y="0"/>
            <a:ext cx="1371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A Servants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Heart is: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B94E12-970B-45A1-B2E0-F9B99D21A42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54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485900" y="0"/>
            <a:ext cx="2438400" cy="1828800"/>
          </a:xfrm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5486400" cy="6553200"/>
          </a:xfrm>
        </p:spPr>
        <p:txBody>
          <a:bodyPr/>
          <a:lstStyle/>
          <a:p>
            <a:r>
              <a:rPr lang="en-US" altLang="en-US" sz="2000" dirty="0"/>
              <a:t>Psalms 8 </a:t>
            </a:r>
          </a:p>
          <a:p>
            <a:r>
              <a:rPr lang="en-US" altLang="en-US" sz="2000" dirty="0"/>
              <a:t> </a:t>
            </a:r>
            <a:r>
              <a:rPr lang="en-US" altLang="en-US" sz="2000" dirty="0" smtClean="0"/>
              <a:t>1 </a:t>
            </a:r>
            <a:r>
              <a:rPr lang="en-US" altLang="en-US" sz="2000" dirty="0" smtClean="0">
                <a:solidFill>
                  <a:srgbClr val="0000FF"/>
                </a:solidFill>
              </a:rPr>
              <a:t>O </a:t>
            </a:r>
            <a:r>
              <a:rPr lang="en-US" altLang="en-US" sz="2000" dirty="0">
                <a:solidFill>
                  <a:srgbClr val="0000FF"/>
                </a:solidFill>
              </a:rPr>
              <a:t>LORD, our Lord, How excellent is Your name in all the earth,</a:t>
            </a:r>
            <a:r>
              <a:rPr lang="en-US" altLang="en-US" sz="2000" dirty="0"/>
              <a:t> Who have set Your glory above the heavens!</a:t>
            </a:r>
          </a:p>
          <a:p>
            <a:r>
              <a:rPr lang="en-US" altLang="en-US" sz="2000" dirty="0"/>
              <a:t>Psalms 33 </a:t>
            </a:r>
          </a:p>
          <a:p>
            <a:r>
              <a:rPr lang="en-US" altLang="en-US" sz="2000" dirty="0"/>
              <a:t> 8 Let all the earth fear the LORD; </a:t>
            </a:r>
            <a:r>
              <a:rPr lang="en-US" altLang="en-US" sz="2000" b="1" dirty="0">
                <a:solidFill>
                  <a:srgbClr val="0000FF"/>
                </a:solidFill>
              </a:rPr>
              <a:t>Let all the inhabitants of the world stand in awe of Him.</a:t>
            </a:r>
          </a:p>
          <a:p>
            <a:r>
              <a:rPr lang="en-US" altLang="en-US" sz="2000" dirty="0"/>
              <a:t>Psalms 89 </a:t>
            </a:r>
          </a:p>
          <a:p>
            <a:r>
              <a:rPr lang="en-US" altLang="en-US" sz="2000" dirty="0"/>
              <a:t> 7 God is </a:t>
            </a:r>
            <a:r>
              <a:rPr lang="en-US" altLang="en-US" sz="2000" b="1" dirty="0">
                <a:solidFill>
                  <a:srgbClr val="0000FF"/>
                </a:solidFill>
              </a:rPr>
              <a:t>greatly to be feared</a:t>
            </a:r>
            <a:r>
              <a:rPr lang="en-US" altLang="en-US" sz="2000" dirty="0"/>
              <a:t> in the assembly of the saints, And </a:t>
            </a:r>
            <a:r>
              <a:rPr lang="en-US" altLang="en-US" sz="2000" b="1" dirty="0">
                <a:solidFill>
                  <a:srgbClr val="0000FF"/>
                </a:solidFill>
              </a:rPr>
              <a:t>to be held in reverence</a:t>
            </a:r>
            <a:r>
              <a:rPr lang="en-US" altLang="en-US" sz="2000" dirty="0"/>
              <a:t> by all those around Him.</a:t>
            </a:r>
          </a:p>
          <a:p>
            <a:r>
              <a:rPr lang="en-US" altLang="en-US" sz="2000" dirty="0"/>
              <a:t>Ecclesiastes 12 </a:t>
            </a:r>
          </a:p>
          <a:p>
            <a:r>
              <a:rPr lang="en-US" altLang="en-US" sz="2000" dirty="0"/>
              <a:t> 13 Let us hear the conclusion of the whole matter: </a:t>
            </a:r>
            <a:r>
              <a:rPr lang="en-US" altLang="en-US" sz="2000" b="1" dirty="0">
                <a:solidFill>
                  <a:srgbClr val="0000FF"/>
                </a:solidFill>
              </a:rPr>
              <a:t>Fear God and keep His commandments, For this is man's all</a:t>
            </a:r>
            <a:r>
              <a:rPr lang="en-US" altLang="en-US" sz="2000" dirty="0"/>
              <a:t>.</a:t>
            </a:r>
          </a:p>
          <a:p>
            <a:r>
              <a:rPr lang="en-US" altLang="en-US" sz="2000" dirty="0"/>
              <a:t> (NKJV) 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0" y="0"/>
            <a:ext cx="1371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A Servants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Heart is: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1E5EA-87C1-4399-87A1-7C688B1EB33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84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612900" y="0"/>
            <a:ext cx="2336800" cy="1752600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6400800" cy="6629400"/>
          </a:xfrm>
        </p:spPr>
        <p:txBody>
          <a:bodyPr/>
          <a:lstStyle/>
          <a:p>
            <a:r>
              <a:rPr lang="en-US" altLang="en-US" sz="1700" dirty="0"/>
              <a:t>Deuteronomy 26 </a:t>
            </a:r>
          </a:p>
          <a:p>
            <a:r>
              <a:rPr lang="en-US" altLang="en-US" sz="1700" dirty="0"/>
              <a:t> 16 "This day the LORD your God commands you to observe these statutes and judgments; therefore you shall be careful to </a:t>
            </a:r>
            <a:r>
              <a:rPr lang="en-US" altLang="en-US" sz="1700" b="1" dirty="0">
                <a:solidFill>
                  <a:srgbClr val="0000FF"/>
                </a:solidFill>
              </a:rPr>
              <a:t>observe them with all your heart and with all your soul.</a:t>
            </a:r>
          </a:p>
          <a:p>
            <a:r>
              <a:rPr lang="en-US" altLang="en-US" sz="1700" dirty="0"/>
              <a:t>Deuteronomy 32 </a:t>
            </a:r>
          </a:p>
          <a:p>
            <a:r>
              <a:rPr lang="en-US" altLang="en-US" sz="1700" dirty="0"/>
              <a:t> 46 and He said to them: "Set your hearts on all the words which I testify among you today, </a:t>
            </a:r>
            <a:r>
              <a:rPr lang="en-US" altLang="en-US" sz="1700" u="sng" dirty="0">
                <a:solidFill>
                  <a:srgbClr val="FF0000"/>
                </a:solidFill>
              </a:rPr>
              <a:t>which you shall command your children</a:t>
            </a:r>
            <a:r>
              <a:rPr lang="en-US" altLang="en-US" sz="1700" dirty="0"/>
              <a:t> </a:t>
            </a:r>
            <a:r>
              <a:rPr lang="en-US" altLang="en-US" sz="1700" b="1" dirty="0">
                <a:solidFill>
                  <a:srgbClr val="0000FF"/>
                </a:solidFill>
              </a:rPr>
              <a:t>to be careful to observe-all the words of this law</a:t>
            </a:r>
            <a:r>
              <a:rPr lang="en-US" altLang="en-US" sz="1700" dirty="0"/>
              <a:t>.</a:t>
            </a:r>
          </a:p>
          <a:p>
            <a:r>
              <a:rPr lang="en-US" altLang="en-US" sz="1700" dirty="0"/>
              <a:t>1 Samuel 15 </a:t>
            </a:r>
          </a:p>
          <a:p>
            <a:r>
              <a:rPr lang="en-US" altLang="en-US" sz="1700" dirty="0"/>
              <a:t> 22 Then Samuel said: "Has the LORD as great delight in burnt offerings and sacrifices, As in obeying the voice of the LORD? Behold, </a:t>
            </a:r>
            <a:r>
              <a:rPr lang="en-US" altLang="en-US" sz="1700" b="1" dirty="0">
                <a:solidFill>
                  <a:srgbClr val="0000FF"/>
                </a:solidFill>
              </a:rPr>
              <a:t>to obey is better than sacrifice</a:t>
            </a:r>
            <a:r>
              <a:rPr lang="en-US" altLang="en-US" sz="1700" dirty="0"/>
              <a:t>, And to heed than the fat of rams.</a:t>
            </a:r>
          </a:p>
          <a:p>
            <a:r>
              <a:rPr lang="en-US" altLang="en-US" sz="2500" b="1" dirty="0">
                <a:solidFill>
                  <a:schemeClr val="hlink"/>
                </a:solidFill>
              </a:rPr>
              <a:t>Even Christ had this obedient heart</a:t>
            </a:r>
          </a:p>
          <a:p>
            <a:r>
              <a:rPr lang="en-US" altLang="en-US" sz="1700" dirty="0"/>
              <a:t>Romans 5 </a:t>
            </a:r>
          </a:p>
          <a:p>
            <a:r>
              <a:rPr lang="en-US" altLang="en-US" sz="1700" dirty="0"/>
              <a:t> 19 For as by one man's disobedience many were made sinners, so also </a:t>
            </a:r>
            <a:r>
              <a:rPr lang="en-US" altLang="en-US" sz="1700" b="1" dirty="0">
                <a:solidFill>
                  <a:srgbClr val="0000FF"/>
                </a:solidFill>
              </a:rPr>
              <a:t>by one Man's obedience many will be made righteous</a:t>
            </a:r>
            <a:r>
              <a:rPr lang="en-US" altLang="en-US" sz="1700" dirty="0"/>
              <a:t>.</a:t>
            </a:r>
          </a:p>
          <a:p>
            <a:r>
              <a:rPr lang="en-US" altLang="en-US" sz="1700" dirty="0"/>
              <a:t>Hebrews 5 </a:t>
            </a:r>
          </a:p>
          <a:p>
            <a:r>
              <a:rPr lang="en-US" altLang="en-US" sz="1700" dirty="0"/>
              <a:t> 8 though He was a Son, yet </a:t>
            </a:r>
            <a:r>
              <a:rPr lang="en-US" altLang="en-US" sz="1700" b="1" dirty="0">
                <a:solidFill>
                  <a:srgbClr val="0000FF"/>
                </a:solidFill>
              </a:rPr>
              <a:t>He learned obedience</a:t>
            </a:r>
            <a:r>
              <a:rPr lang="en-US" altLang="en-US" sz="1700" dirty="0"/>
              <a:t> by the things which He suffered</a:t>
            </a:r>
            <a:r>
              <a:rPr lang="en-US" altLang="en-US" sz="1700" dirty="0" smtClean="0"/>
              <a:t>. </a:t>
            </a:r>
            <a:r>
              <a:rPr lang="en-US" altLang="en-US" sz="1700" dirty="0"/>
              <a:t>(NKJV)</a:t>
            </a: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0" y="0"/>
            <a:ext cx="1371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A Servants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Heart is: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F6431-F701-4DE4-8A38-B6EC7FE36A2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955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F6431-F701-4DE4-8A38-B6EC7FE36A20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61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F6431-F701-4DE4-8A38-B6EC7FE36A20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4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19" name="Group 3"/>
          <p:cNvGrpSpPr>
            <a:grpSpLocks/>
          </p:cNvGrpSpPr>
          <p:nvPr/>
        </p:nvGrpSpPr>
        <p:grpSpPr bwMode="auto">
          <a:xfrm>
            <a:off x="0" y="1843088"/>
            <a:ext cx="9140825" cy="5014912"/>
            <a:chOff x="0" y="1161"/>
            <a:chExt cx="5758" cy="3159"/>
          </a:xfrm>
        </p:grpSpPr>
        <p:sp>
          <p:nvSpPr>
            <p:cNvPr id="111620" name="Freeform 4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21" name="Freeform 5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1622" name="Freeform 6"/>
          <p:cNvSpPr>
            <a:spLocks/>
          </p:cNvSpPr>
          <p:nvPr/>
        </p:nvSpPr>
        <p:spPr bwMode="ltGray">
          <a:xfrm>
            <a:off x="876300" y="1509713"/>
            <a:ext cx="19050" cy="666750"/>
          </a:xfrm>
          <a:custGeom>
            <a:avLst/>
            <a:gdLst>
              <a:gd name="T0" fmla="*/ 0 w 12"/>
              <a:gd name="T1" fmla="*/ 0 h 420"/>
              <a:gd name="T2" fmla="*/ 0 w 12"/>
              <a:gd name="T3" fmla="*/ 420 h 420"/>
              <a:gd name="T4" fmla="*/ 12 w 12"/>
              <a:gd name="T5" fmla="*/ 420 h 420"/>
              <a:gd name="T6" fmla="*/ 12 w 12"/>
              <a:gd name="T7" fmla="*/ 0 h 420"/>
              <a:gd name="T8" fmla="*/ 0 w 12"/>
              <a:gd name="T9" fmla="*/ 0 h 420"/>
              <a:gd name="T10" fmla="*/ 0 w 12"/>
              <a:gd name="T11" fmla="*/ 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420">
                <a:moveTo>
                  <a:pt x="0" y="0"/>
                </a:moveTo>
                <a:lnTo>
                  <a:pt x="0" y="420"/>
                </a:lnTo>
                <a:lnTo>
                  <a:pt x="12" y="420"/>
                </a:lnTo>
                <a:lnTo>
                  <a:pt x="12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3" name="Freeform 7"/>
          <p:cNvSpPr>
            <a:spLocks/>
          </p:cNvSpPr>
          <p:nvPr/>
        </p:nvSpPr>
        <p:spPr bwMode="ltGray">
          <a:xfrm>
            <a:off x="1217613" y="1833563"/>
            <a:ext cx="400050" cy="19050"/>
          </a:xfrm>
          <a:custGeom>
            <a:avLst/>
            <a:gdLst>
              <a:gd name="T0" fmla="*/ 251 w 251"/>
              <a:gd name="T1" fmla="*/ 0 h 12"/>
              <a:gd name="T2" fmla="*/ 0 w 251"/>
              <a:gd name="T3" fmla="*/ 0 h 12"/>
              <a:gd name="T4" fmla="*/ 0 w 251"/>
              <a:gd name="T5" fmla="*/ 12 h 12"/>
              <a:gd name="T6" fmla="*/ 251 w 251"/>
              <a:gd name="T7" fmla="*/ 12 h 12"/>
              <a:gd name="T8" fmla="*/ 251 w 251"/>
              <a:gd name="T9" fmla="*/ 0 h 12"/>
              <a:gd name="T10" fmla="*/ 251 w 251"/>
              <a:gd name="T1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1" h="12">
                <a:moveTo>
                  <a:pt x="251" y="0"/>
                </a:moveTo>
                <a:lnTo>
                  <a:pt x="0" y="0"/>
                </a:lnTo>
                <a:lnTo>
                  <a:pt x="0" y="12"/>
                </a:lnTo>
                <a:lnTo>
                  <a:pt x="251" y="12"/>
                </a:lnTo>
                <a:lnTo>
                  <a:pt x="251" y="0"/>
                </a:lnTo>
                <a:lnTo>
                  <a:pt x="251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4" name="Freeform 8"/>
          <p:cNvSpPr>
            <a:spLocks/>
          </p:cNvSpPr>
          <p:nvPr/>
        </p:nvSpPr>
        <p:spPr bwMode="ltGray">
          <a:xfrm>
            <a:off x="0" y="1833563"/>
            <a:ext cx="557213" cy="19050"/>
          </a:xfrm>
          <a:custGeom>
            <a:avLst/>
            <a:gdLst>
              <a:gd name="T0" fmla="*/ 0 w 251"/>
              <a:gd name="T1" fmla="*/ 0 h 12"/>
              <a:gd name="T2" fmla="*/ 0 w 251"/>
              <a:gd name="T3" fmla="*/ 12 h 12"/>
              <a:gd name="T4" fmla="*/ 251 w 251"/>
              <a:gd name="T5" fmla="*/ 12 h 12"/>
              <a:gd name="T6" fmla="*/ 251 w 251"/>
              <a:gd name="T7" fmla="*/ 0 h 12"/>
              <a:gd name="T8" fmla="*/ 0 w 251"/>
              <a:gd name="T9" fmla="*/ 0 h 12"/>
              <a:gd name="T10" fmla="*/ 0 w 251"/>
              <a:gd name="T1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1" h="12">
                <a:moveTo>
                  <a:pt x="0" y="0"/>
                </a:moveTo>
                <a:lnTo>
                  <a:pt x="0" y="12"/>
                </a:lnTo>
                <a:lnTo>
                  <a:pt x="251" y="12"/>
                </a:lnTo>
                <a:lnTo>
                  <a:pt x="251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6" name="Freeform 10"/>
          <p:cNvSpPr>
            <a:spLocks/>
          </p:cNvSpPr>
          <p:nvPr/>
        </p:nvSpPr>
        <p:spPr bwMode="ltGray">
          <a:xfrm>
            <a:off x="876300" y="6350"/>
            <a:ext cx="19050" cy="1103313"/>
          </a:xfrm>
          <a:custGeom>
            <a:avLst/>
            <a:gdLst>
              <a:gd name="T0" fmla="*/ 12 w 12"/>
              <a:gd name="T1" fmla="*/ 0 h 695"/>
              <a:gd name="T2" fmla="*/ 0 w 12"/>
              <a:gd name="T3" fmla="*/ 0 h 695"/>
              <a:gd name="T4" fmla="*/ 0 w 12"/>
              <a:gd name="T5" fmla="*/ 695 h 695"/>
              <a:gd name="T6" fmla="*/ 12 w 12"/>
              <a:gd name="T7" fmla="*/ 695 h 695"/>
              <a:gd name="T8" fmla="*/ 12 w 12"/>
              <a:gd name="T9" fmla="*/ 0 h 695"/>
              <a:gd name="T10" fmla="*/ 12 w 12"/>
              <a:gd name="T11" fmla="*/ 0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695">
                <a:moveTo>
                  <a:pt x="12" y="0"/>
                </a:moveTo>
                <a:lnTo>
                  <a:pt x="0" y="0"/>
                </a:lnTo>
                <a:lnTo>
                  <a:pt x="0" y="695"/>
                </a:lnTo>
                <a:lnTo>
                  <a:pt x="12" y="695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7" name="Freeform 11"/>
          <p:cNvSpPr>
            <a:spLocks/>
          </p:cNvSpPr>
          <p:nvPr/>
        </p:nvSpPr>
        <p:spPr bwMode="ltGray">
          <a:xfrm>
            <a:off x="876300" y="2576513"/>
            <a:ext cx="19050" cy="4281487"/>
          </a:xfrm>
          <a:custGeom>
            <a:avLst/>
            <a:gdLst>
              <a:gd name="T0" fmla="*/ 0 w 12"/>
              <a:gd name="T1" fmla="*/ 2697 h 2697"/>
              <a:gd name="T2" fmla="*/ 12 w 12"/>
              <a:gd name="T3" fmla="*/ 2697 h 2697"/>
              <a:gd name="T4" fmla="*/ 12 w 12"/>
              <a:gd name="T5" fmla="*/ 0 h 2697"/>
              <a:gd name="T6" fmla="*/ 0 w 12"/>
              <a:gd name="T7" fmla="*/ 0 h 2697"/>
              <a:gd name="T8" fmla="*/ 0 w 12"/>
              <a:gd name="T9" fmla="*/ 2697 h 2697"/>
              <a:gd name="T10" fmla="*/ 0 w 12"/>
              <a:gd name="T11" fmla="*/ 2697 h 2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2697">
                <a:moveTo>
                  <a:pt x="0" y="2697"/>
                </a:moveTo>
                <a:lnTo>
                  <a:pt x="12" y="2697"/>
                </a:lnTo>
                <a:lnTo>
                  <a:pt x="12" y="0"/>
                </a:lnTo>
                <a:lnTo>
                  <a:pt x="0" y="0"/>
                </a:lnTo>
                <a:lnTo>
                  <a:pt x="0" y="2697"/>
                </a:lnTo>
                <a:lnTo>
                  <a:pt x="0" y="269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8" name="Freeform 12"/>
          <p:cNvSpPr>
            <a:spLocks/>
          </p:cNvSpPr>
          <p:nvPr/>
        </p:nvSpPr>
        <p:spPr bwMode="ltGray">
          <a:xfrm>
            <a:off x="1617663" y="1833563"/>
            <a:ext cx="7523162" cy="19050"/>
          </a:xfrm>
          <a:custGeom>
            <a:avLst/>
            <a:gdLst>
              <a:gd name="T0" fmla="*/ 4724 w 4724"/>
              <a:gd name="T1" fmla="*/ 0 h 12"/>
              <a:gd name="T2" fmla="*/ 0 w 4724"/>
              <a:gd name="T3" fmla="*/ 0 h 12"/>
              <a:gd name="T4" fmla="*/ 0 w 4724"/>
              <a:gd name="T5" fmla="*/ 12 h 12"/>
              <a:gd name="T6" fmla="*/ 4724 w 4724"/>
              <a:gd name="T7" fmla="*/ 12 h 12"/>
              <a:gd name="T8" fmla="*/ 4724 w 4724"/>
              <a:gd name="T9" fmla="*/ 0 h 12"/>
              <a:gd name="T10" fmla="*/ 4724 w 4724"/>
              <a:gd name="T1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9" name="Freeform 13"/>
          <p:cNvSpPr>
            <a:spLocks/>
          </p:cNvSpPr>
          <p:nvPr/>
        </p:nvSpPr>
        <p:spPr bwMode="ltGray">
          <a:xfrm>
            <a:off x="876300" y="2176463"/>
            <a:ext cx="19050" cy="400050"/>
          </a:xfrm>
          <a:custGeom>
            <a:avLst/>
            <a:gdLst>
              <a:gd name="T0" fmla="*/ 0 w 12"/>
              <a:gd name="T1" fmla="*/ 252 h 252"/>
              <a:gd name="T2" fmla="*/ 12 w 12"/>
              <a:gd name="T3" fmla="*/ 252 h 252"/>
              <a:gd name="T4" fmla="*/ 12 w 12"/>
              <a:gd name="T5" fmla="*/ 0 h 252"/>
              <a:gd name="T6" fmla="*/ 0 w 12"/>
              <a:gd name="T7" fmla="*/ 0 h 252"/>
              <a:gd name="T8" fmla="*/ 0 w 12"/>
              <a:gd name="T9" fmla="*/ 252 h 252"/>
              <a:gd name="T10" fmla="*/ 0 w 12"/>
              <a:gd name="T11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252">
                <a:moveTo>
                  <a:pt x="0" y="252"/>
                </a:moveTo>
                <a:lnTo>
                  <a:pt x="12" y="252"/>
                </a:lnTo>
                <a:lnTo>
                  <a:pt x="12" y="0"/>
                </a:lnTo>
                <a:lnTo>
                  <a:pt x="0" y="0"/>
                </a:lnTo>
                <a:lnTo>
                  <a:pt x="0" y="252"/>
                </a:lnTo>
                <a:lnTo>
                  <a:pt x="0" y="25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30" name="Freeform 14"/>
          <p:cNvSpPr>
            <a:spLocks/>
          </p:cNvSpPr>
          <p:nvPr/>
        </p:nvSpPr>
        <p:spPr bwMode="ltGray">
          <a:xfrm>
            <a:off x="876300" y="1109663"/>
            <a:ext cx="19050" cy="400050"/>
          </a:xfrm>
          <a:custGeom>
            <a:avLst/>
            <a:gdLst>
              <a:gd name="T0" fmla="*/ 12 w 12"/>
              <a:gd name="T1" fmla="*/ 0 h 252"/>
              <a:gd name="T2" fmla="*/ 0 w 12"/>
              <a:gd name="T3" fmla="*/ 0 h 252"/>
              <a:gd name="T4" fmla="*/ 0 w 12"/>
              <a:gd name="T5" fmla="*/ 252 h 252"/>
              <a:gd name="T6" fmla="*/ 12 w 12"/>
              <a:gd name="T7" fmla="*/ 252 h 252"/>
              <a:gd name="T8" fmla="*/ 12 w 12"/>
              <a:gd name="T9" fmla="*/ 0 h 252"/>
              <a:gd name="T10" fmla="*/ 12 w 12"/>
              <a:gd name="T11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252">
                <a:moveTo>
                  <a:pt x="12" y="0"/>
                </a:moveTo>
                <a:lnTo>
                  <a:pt x="0" y="0"/>
                </a:lnTo>
                <a:lnTo>
                  <a:pt x="0" y="252"/>
                </a:lnTo>
                <a:lnTo>
                  <a:pt x="12" y="252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31" name="Freeform 15"/>
          <p:cNvSpPr>
            <a:spLocks/>
          </p:cNvSpPr>
          <p:nvPr/>
        </p:nvSpPr>
        <p:spPr bwMode="ltGray">
          <a:xfrm>
            <a:off x="552450" y="1833563"/>
            <a:ext cx="665163" cy="19050"/>
          </a:xfrm>
          <a:custGeom>
            <a:avLst/>
            <a:gdLst>
              <a:gd name="T0" fmla="*/ 0 w 418"/>
              <a:gd name="T1" fmla="*/ 0 h 12"/>
              <a:gd name="T2" fmla="*/ 0 w 418"/>
              <a:gd name="T3" fmla="*/ 12 h 12"/>
              <a:gd name="T4" fmla="*/ 418 w 418"/>
              <a:gd name="T5" fmla="*/ 12 h 12"/>
              <a:gd name="T6" fmla="*/ 418 w 418"/>
              <a:gd name="T7" fmla="*/ 0 h 12"/>
              <a:gd name="T8" fmla="*/ 0 w 418"/>
              <a:gd name="T9" fmla="*/ 0 h 12"/>
              <a:gd name="T10" fmla="*/ 0 w 418"/>
              <a:gd name="T1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8" h="12">
                <a:moveTo>
                  <a:pt x="0" y="0"/>
                </a:moveTo>
                <a:lnTo>
                  <a:pt x="0" y="12"/>
                </a:lnTo>
                <a:lnTo>
                  <a:pt x="418" y="12"/>
                </a:lnTo>
                <a:lnTo>
                  <a:pt x="418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16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163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163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163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501E74-E2DC-4C27-BC40-64A54E2930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2050E-33FB-4D12-B281-81D7BF1DBC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89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0068A-B30D-48B7-B1CC-BD423590A2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485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E340-9CEB-4DD7-8DBD-5B8C1FCA6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16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37773-8F3A-426E-8E67-D87ACF451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50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052E3-3402-48A1-8770-41C1BEAB9F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12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7811E-3F70-4AD1-96A6-DFC9DE980A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408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30DF3-B3A0-4752-BE97-C1B357E2CB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01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AEC71-2D5E-492E-9831-A529C6875E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31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A5D87-C5F1-4454-AE3E-8ADDE837CD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6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A2BC3-BE51-42CE-8693-C153D5D12F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43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Freeform 3"/>
          <p:cNvSpPr>
            <a:spLocks/>
          </p:cNvSpPr>
          <p:nvPr/>
        </p:nvSpPr>
        <p:spPr bwMode="hidden">
          <a:xfrm>
            <a:off x="885825" y="1843088"/>
            <a:ext cx="8255000" cy="5014912"/>
          </a:xfrm>
          <a:custGeom>
            <a:avLst/>
            <a:gdLst>
              <a:gd name="T0" fmla="*/ 0 w 5184"/>
              <a:gd name="T1" fmla="*/ 3159 h 3159"/>
              <a:gd name="T2" fmla="*/ 5184 w 5184"/>
              <a:gd name="T3" fmla="*/ 3159 h 3159"/>
              <a:gd name="T4" fmla="*/ 5184 w 5184"/>
              <a:gd name="T5" fmla="*/ 0 h 3159"/>
              <a:gd name="T6" fmla="*/ 0 w 5184"/>
              <a:gd name="T7" fmla="*/ 0 h 3159"/>
              <a:gd name="T8" fmla="*/ 0 w 5184"/>
              <a:gd name="T9" fmla="*/ 3159 h 3159"/>
              <a:gd name="T10" fmla="*/ 0 w 5184"/>
              <a:gd name="T11" fmla="*/ 3159 h 3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84" h="3159">
                <a:moveTo>
                  <a:pt x="0" y="3159"/>
                </a:moveTo>
                <a:lnTo>
                  <a:pt x="5184" y="3159"/>
                </a:lnTo>
                <a:lnTo>
                  <a:pt x="5184" y="0"/>
                </a:lnTo>
                <a:lnTo>
                  <a:pt x="0" y="0"/>
                </a:lnTo>
                <a:lnTo>
                  <a:pt x="0" y="3159"/>
                </a:lnTo>
                <a:lnTo>
                  <a:pt x="0" y="315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6" name="Freeform 4"/>
          <p:cNvSpPr>
            <a:spLocks/>
          </p:cNvSpPr>
          <p:nvPr/>
        </p:nvSpPr>
        <p:spPr bwMode="hidden">
          <a:xfrm>
            <a:off x="0" y="1843088"/>
            <a:ext cx="885825" cy="5014912"/>
          </a:xfrm>
          <a:custGeom>
            <a:avLst/>
            <a:gdLst>
              <a:gd name="T0" fmla="*/ 0 w 556"/>
              <a:gd name="T1" fmla="*/ 0 h 3159"/>
              <a:gd name="T2" fmla="*/ 0 w 556"/>
              <a:gd name="T3" fmla="*/ 3159 h 3159"/>
              <a:gd name="T4" fmla="*/ 556 w 556"/>
              <a:gd name="T5" fmla="*/ 3159 h 3159"/>
              <a:gd name="T6" fmla="*/ 556 w 556"/>
              <a:gd name="T7" fmla="*/ 0 h 3159"/>
              <a:gd name="T8" fmla="*/ 0 w 556"/>
              <a:gd name="T9" fmla="*/ 0 h 3159"/>
              <a:gd name="T10" fmla="*/ 0 w 556"/>
              <a:gd name="T11" fmla="*/ 0 h 3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6" h="3159">
                <a:moveTo>
                  <a:pt x="0" y="0"/>
                </a:moveTo>
                <a:lnTo>
                  <a:pt x="0" y="3159"/>
                </a:lnTo>
                <a:lnTo>
                  <a:pt x="556" y="3159"/>
                </a:lnTo>
                <a:lnTo>
                  <a:pt x="556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8" name="Freeform 6"/>
          <p:cNvSpPr>
            <a:spLocks/>
          </p:cNvSpPr>
          <p:nvPr/>
        </p:nvSpPr>
        <p:spPr bwMode="ltGray">
          <a:xfrm>
            <a:off x="876300" y="6350"/>
            <a:ext cx="19050" cy="1103313"/>
          </a:xfrm>
          <a:custGeom>
            <a:avLst/>
            <a:gdLst>
              <a:gd name="T0" fmla="*/ 12 w 12"/>
              <a:gd name="T1" fmla="*/ 0 h 695"/>
              <a:gd name="T2" fmla="*/ 0 w 12"/>
              <a:gd name="T3" fmla="*/ 0 h 695"/>
              <a:gd name="T4" fmla="*/ 0 w 12"/>
              <a:gd name="T5" fmla="*/ 695 h 695"/>
              <a:gd name="T6" fmla="*/ 12 w 12"/>
              <a:gd name="T7" fmla="*/ 695 h 695"/>
              <a:gd name="T8" fmla="*/ 12 w 12"/>
              <a:gd name="T9" fmla="*/ 0 h 695"/>
              <a:gd name="T10" fmla="*/ 12 w 12"/>
              <a:gd name="T11" fmla="*/ 0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695">
                <a:moveTo>
                  <a:pt x="12" y="0"/>
                </a:moveTo>
                <a:lnTo>
                  <a:pt x="0" y="0"/>
                </a:lnTo>
                <a:lnTo>
                  <a:pt x="0" y="695"/>
                </a:lnTo>
                <a:lnTo>
                  <a:pt x="12" y="695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9" name="Freeform 7"/>
          <p:cNvSpPr>
            <a:spLocks/>
          </p:cNvSpPr>
          <p:nvPr/>
        </p:nvSpPr>
        <p:spPr bwMode="ltGray">
          <a:xfrm>
            <a:off x="876300" y="2576513"/>
            <a:ext cx="19050" cy="4281487"/>
          </a:xfrm>
          <a:custGeom>
            <a:avLst/>
            <a:gdLst>
              <a:gd name="T0" fmla="*/ 0 w 12"/>
              <a:gd name="T1" fmla="*/ 2697 h 2697"/>
              <a:gd name="T2" fmla="*/ 12 w 12"/>
              <a:gd name="T3" fmla="*/ 2697 h 2697"/>
              <a:gd name="T4" fmla="*/ 12 w 12"/>
              <a:gd name="T5" fmla="*/ 0 h 2697"/>
              <a:gd name="T6" fmla="*/ 0 w 12"/>
              <a:gd name="T7" fmla="*/ 0 h 2697"/>
              <a:gd name="T8" fmla="*/ 0 w 12"/>
              <a:gd name="T9" fmla="*/ 2697 h 2697"/>
              <a:gd name="T10" fmla="*/ 0 w 12"/>
              <a:gd name="T11" fmla="*/ 2697 h 2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2697">
                <a:moveTo>
                  <a:pt x="0" y="2697"/>
                </a:moveTo>
                <a:lnTo>
                  <a:pt x="12" y="2697"/>
                </a:lnTo>
                <a:lnTo>
                  <a:pt x="12" y="0"/>
                </a:lnTo>
                <a:lnTo>
                  <a:pt x="0" y="0"/>
                </a:lnTo>
                <a:lnTo>
                  <a:pt x="0" y="2697"/>
                </a:lnTo>
                <a:lnTo>
                  <a:pt x="0" y="269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0" name="Freeform 8"/>
          <p:cNvSpPr>
            <a:spLocks/>
          </p:cNvSpPr>
          <p:nvPr/>
        </p:nvSpPr>
        <p:spPr bwMode="ltGray">
          <a:xfrm>
            <a:off x="1617663" y="1833563"/>
            <a:ext cx="7523162" cy="19050"/>
          </a:xfrm>
          <a:custGeom>
            <a:avLst/>
            <a:gdLst>
              <a:gd name="T0" fmla="*/ 4724 w 4724"/>
              <a:gd name="T1" fmla="*/ 0 h 12"/>
              <a:gd name="T2" fmla="*/ 0 w 4724"/>
              <a:gd name="T3" fmla="*/ 0 h 12"/>
              <a:gd name="T4" fmla="*/ 0 w 4724"/>
              <a:gd name="T5" fmla="*/ 12 h 12"/>
              <a:gd name="T6" fmla="*/ 4724 w 4724"/>
              <a:gd name="T7" fmla="*/ 12 h 12"/>
              <a:gd name="T8" fmla="*/ 4724 w 4724"/>
              <a:gd name="T9" fmla="*/ 0 h 12"/>
              <a:gd name="T10" fmla="*/ 4724 w 4724"/>
              <a:gd name="T1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1" name="Freeform 9"/>
          <p:cNvSpPr>
            <a:spLocks/>
          </p:cNvSpPr>
          <p:nvPr/>
        </p:nvSpPr>
        <p:spPr bwMode="ltGray">
          <a:xfrm>
            <a:off x="876300" y="2176463"/>
            <a:ext cx="19050" cy="400050"/>
          </a:xfrm>
          <a:custGeom>
            <a:avLst/>
            <a:gdLst>
              <a:gd name="T0" fmla="*/ 0 w 12"/>
              <a:gd name="T1" fmla="*/ 252 h 252"/>
              <a:gd name="T2" fmla="*/ 12 w 12"/>
              <a:gd name="T3" fmla="*/ 252 h 252"/>
              <a:gd name="T4" fmla="*/ 12 w 12"/>
              <a:gd name="T5" fmla="*/ 0 h 252"/>
              <a:gd name="T6" fmla="*/ 0 w 12"/>
              <a:gd name="T7" fmla="*/ 0 h 252"/>
              <a:gd name="T8" fmla="*/ 0 w 12"/>
              <a:gd name="T9" fmla="*/ 252 h 252"/>
              <a:gd name="T10" fmla="*/ 0 w 12"/>
              <a:gd name="T11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252">
                <a:moveTo>
                  <a:pt x="0" y="252"/>
                </a:moveTo>
                <a:lnTo>
                  <a:pt x="12" y="252"/>
                </a:lnTo>
                <a:lnTo>
                  <a:pt x="12" y="0"/>
                </a:lnTo>
                <a:lnTo>
                  <a:pt x="0" y="0"/>
                </a:lnTo>
                <a:lnTo>
                  <a:pt x="0" y="252"/>
                </a:lnTo>
                <a:lnTo>
                  <a:pt x="0" y="25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2" name="Freeform 10"/>
          <p:cNvSpPr>
            <a:spLocks/>
          </p:cNvSpPr>
          <p:nvPr/>
        </p:nvSpPr>
        <p:spPr bwMode="ltGray">
          <a:xfrm>
            <a:off x="876300" y="1109663"/>
            <a:ext cx="19050" cy="400050"/>
          </a:xfrm>
          <a:custGeom>
            <a:avLst/>
            <a:gdLst>
              <a:gd name="T0" fmla="*/ 12 w 12"/>
              <a:gd name="T1" fmla="*/ 0 h 252"/>
              <a:gd name="T2" fmla="*/ 0 w 12"/>
              <a:gd name="T3" fmla="*/ 0 h 252"/>
              <a:gd name="T4" fmla="*/ 0 w 12"/>
              <a:gd name="T5" fmla="*/ 252 h 252"/>
              <a:gd name="T6" fmla="*/ 12 w 12"/>
              <a:gd name="T7" fmla="*/ 252 h 252"/>
              <a:gd name="T8" fmla="*/ 12 w 12"/>
              <a:gd name="T9" fmla="*/ 0 h 252"/>
              <a:gd name="T10" fmla="*/ 12 w 12"/>
              <a:gd name="T11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252">
                <a:moveTo>
                  <a:pt x="12" y="0"/>
                </a:moveTo>
                <a:lnTo>
                  <a:pt x="0" y="0"/>
                </a:lnTo>
                <a:lnTo>
                  <a:pt x="0" y="252"/>
                </a:lnTo>
                <a:lnTo>
                  <a:pt x="12" y="252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3" name="Freeform 11"/>
          <p:cNvSpPr>
            <a:spLocks/>
          </p:cNvSpPr>
          <p:nvPr/>
        </p:nvSpPr>
        <p:spPr bwMode="ltGray">
          <a:xfrm>
            <a:off x="876300" y="1509713"/>
            <a:ext cx="19050" cy="666750"/>
          </a:xfrm>
          <a:custGeom>
            <a:avLst/>
            <a:gdLst>
              <a:gd name="T0" fmla="*/ 0 w 12"/>
              <a:gd name="T1" fmla="*/ 0 h 420"/>
              <a:gd name="T2" fmla="*/ 0 w 12"/>
              <a:gd name="T3" fmla="*/ 420 h 420"/>
              <a:gd name="T4" fmla="*/ 12 w 12"/>
              <a:gd name="T5" fmla="*/ 420 h 420"/>
              <a:gd name="T6" fmla="*/ 12 w 12"/>
              <a:gd name="T7" fmla="*/ 0 h 420"/>
              <a:gd name="T8" fmla="*/ 0 w 12"/>
              <a:gd name="T9" fmla="*/ 0 h 420"/>
              <a:gd name="T10" fmla="*/ 0 w 12"/>
              <a:gd name="T11" fmla="*/ 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420">
                <a:moveTo>
                  <a:pt x="0" y="0"/>
                </a:moveTo>
                <a:lnTo>
                  <a:pt x="0" y="420"/>
                </a:lnTo>
                <a:lnTo>
                  <a:pt x="12" y="420"/>
                </a:lnTo>
                <a:lnTo>
                  <a:pt x="12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4" name="Freeform 12"/>
          <p:cNvSpPr>
            <a:spLocks/>
          </p:cNvSpPr>
          <p:nvPr/>
        </p:nvSpPr>
        <p:spPr bwMode="ltGray">
          <a:xfrm>
            <a:off x="0" y="1833563"/>
            <a:ext cx="557213" cy="19050"/>
          </a:xfrm>
          <a:custGeom>
            <a:avLst/>
            <a:gdLst>
              <a:gd name="T0" fmla="*/ 0 w 251"/>
              <a:gd name="T1" fmla="*/ 0 h 12"/>
              <a:gd name="T2" fmla="*/ 0 w 251"/>
              <a:gd name="T3" fmla="*/ 12 h 12"/>
              <a:gd name="T4" fmla="*/ 251 w 251"/>
              <a:gd name="T5" fmla="*/ 12 h 12"/>
              <a:gd name="T6" fmla="*/ 251 w 251"/>
              <a:gd name="T7" fmla="*/ 0 h 12"/>
              <a:gd name="T8" fmla="*/ 0 w 251"/>
              <a:gd name="T9" fmla="*/ 0 h 12"/>
              <a:gd name="T10" fmla="*/ 0 w 251"/>
              <a:gd name="T1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1" h="12">
                <a:moveTo>
                  <a:pt x="0" y="0"/>
                </a:moveTo>
                <a:lnTo>
                  <a:pt x="0" y="12"/>
                </a:lnTo>
                <a:lnTo>
                  <a:pt x="251" y="12"/>
                </a:lnTo>
                <a:lnTo>
                  <a:pt x="251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5" name="Freeform 13"/>
          <p:cNvSpPr>
            <a:spLocks/>
          </p:cNvSpPr>
          <p:nvPr/>
        </p:nvSpPr>
        <p:spPr bwMode="ltGray">
          <a:xfrm>
            <a:off x="1217613" y="1833563"/>
            <a:ext cx="400050" cy="19050"/>
          </a:xfrm>
          <a:custGeom>
            <a:avLst/>
            <a:gdLst>
              <a:gd name="T0" fmla="*/ 251 w 251"/>
              <a:gd name="T1" fmla="*/ 0 h 12"/>
              <a:gd name="T2" fmla="*/ 0 w 251"/>
              <a:gd name="T3" fmla="*/ 0 h 12"/>
              <a:gd name="T4" fmla="*/ 0 w 251"/>
              <a:gd name="T5" fmla="*/ 12 h 12"/>
              <a:gd name="T6" fmla="*/ 251 w 251"/>
              <a:gd name="T7" fmla="*/ 12 h 12"/>
              <a:gd name="T8" fmla="*/ 251 w 251"/>
              <a:gd name="T9" fmla="*/ 0 h 12"/>
              <a:gd name="T10" fmla="*/ 251 w 251"/>
              <a:gd name="T1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1" h="12">
                <a:moveTo>
                  <a:pt x="251" y="0"/>
                </a:moveTo>
                <a:lnTo>
                  <a:pt x="0" y="0"/>
                </a:lnTo>
                <a:lnTo>
                  <a:pt x="0" y="12"/>
                </a:lnTo>
                <a:lnTo>
                  <a:pt x="251" y="12"/>
                </a:lnTo>
                <a:lnTo>
                  <a:pt x="251" y="0"/>
                </a:lnTo>
                <a:lnTo>
                  <a:pt x="251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6" name="Freeform 14"/>
          <p:cNvSpPr>
            <a:spLocks/>
          </p:cNvSpPr>
          <p:nvPr/>
        </p:nvSpPr>
        <p:spPr bwMode="ltGray">
          <a:xfrm>
            <a:off x="552450" y="1833563"/>
            <a:ext cx="665163" cy="19050"/>
          </a:xfrm>
          <a:custGeom>
            <a:avLst/>
            <a:gdLst>
              <a:gd name="T0" fmla="*/ 0 w 418"/>
              <a:gd name="T1" fmla="*/ 0 h 12"/>
              <a:gd name="T2" fmla="*/ 0 w 418"/>
              <a:gd name="T3" fmla="*/ 12 h 12"/>
              <a:gd name="T4" fmla="*/ 418 w 418"/>
              <a:gd name="T5" fmla="*/ 12 h 12"/>
              <a:gd name="T6" fmla="*/ 418 w 418"/>
              <a:gd name="T7" fmla="*/ 0 h 12"/>
              <a:gd name="T8" fmla="*/ 0 w 418"/>
              <a:gd name="T9" fmla="*/ 0 h 12"/>
              <a:gd name="T10" fmla="*/ 0 w 418"/>
              <a:gd name="T1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8" h="12">
                <a:moveTo>
                  <a:pt x="0" y="0"/>
                </a:moveTo>
                <a:lnTo>
                  <a:pt x="0" y="12"/>
                </a:lnTo>
                <a:lnTo>
                  <a:pt x="418" y="12"/>
                </a:lnTo>
                <a:lnTo>
                  <a:pt x="418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06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06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106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106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746010E-DBA8-4F5E-9836-084DF2AE5E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3" grpId="0" animBg="1"/>
      <p:bldP spid="110606" grpId="0" animBg="1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447800"/>
            <a:ext cx="7086600" cy="1431925"/>
          </a:xfrm>
        </p:spPr>
        <p:txBody>
          <a:bodyPr/>
          <a:lstStyle/>
          <a:p>
            <a:r>
              <a:rPr lang="en-US" altLang="en-US" sz="6000" dirty="0"/>
              <a:t>A Servant’s Heart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200400"/>
            <a:ext cx="7010400" cy="1752600"/>
          </a:xfrm>
        </p:spPr>
        <p:txBody>
          <a:bodyPr/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For as he thinks in his heart, so is he. </a:t>
            </a:r>
          </a:p>
          <a:p>
            <a:pPr algn="ctr"/>
            <a:r>
              <a:rPr lang="en-US" altLang="en-US" sz="4400" dirty="0" smtClean="0"/>
              <a:t>Prov. 23:7</a:t>
            </a:r>
            <a:endParaRPr lang="en-US" alt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6324600" y="76200"/>
            <a:ext cx="1981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solidFill>
                  <a:srgbClr val="FF0000"/>
                </a:solidFill>
                <a:latin typeface="KG Heart Doodles" panose="02000506000000020000" pitchFamily="2" charset="0"/>
              </a:rPr>
              <a:t>H</a:t>
            </a:r>
            <a:endParaRPr lang="en-US" sz="6000" dirty="0">
              <a:solidFill>
                <a:srgbClr val="FF0000"/>
              </a:solidFill>
              <a:latin typeface="KG Heart Doodles" panose="02000506000000020000" pitchFamily="2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8077200" cy="2346325"/>
          </a:xfrm>
        </p:spPr>
        <p:txBody>
          <a:bodyPr/>
          <a:lstStyle/>
          <a:p>
            <a:pPr algn="ctr"/>
            <a:r>
              <a:rPr lang="en-US" sz="4800" dirty="0" smtClean="0"/>
              <a:t>Confess total committing allegiance to Him as Lord </a:t>
            </a:r>
            <a:r>
              <a:rPr lang="en-US" sz="3600" dirty="0" smtClean="0"/>
              <a:t>Rom. 10:9-10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3733800"/>
            <a:ext cx="3505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solidFill>
                  <a:srgbClr val="FF0000"/>
                </a:solidFill>
                <a:latin typeface="KG Heart Doodles" panose="02000506000000020000" pitchFamily="2" charset="0"/>
              </a:rPr>
              <a:t>H</a:t>
            </a:r>
            <a:endParaRPr lang="en-US" sz="7200" dirty="0">
              <a:solidFill>
                <a:srgbClr val="FF0000"/>
              </a:solidFill>
              <a:latin typeface="KG Heart Doodles" panose="0200050600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50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628650"/>
          </a:xfrm>
        </p:spPr>
        <p:txBody>
          <a:bodyPr/>
          <a:lstStyle/>
          <a:p>
            <a:r>
              <a:rPr lang="en-US" altLang="en-US" sz="3600" u="sng"/>
              <a:t>What Baptism </a:t>
            </a:r>
            <a:r>
              <a:rPr lang="en-US" altLang="en-US" sz="3600" u="sng">
                <a:solidFill>
                  <a:schemeClr val="accent1"/>
                </a:solidFill>
              </a:rPr>
              <a:t>Can</a:t>
            </a:r>
            <a:r>
              <a:rPr lang="en-US" altLang="en-US" sz="3600" u="sng"/>
              <a:t> Do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914400"/>
            <a:ext cx="8153400" cy="5486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en-US" altLang="en-US" b="1" dirty="0">
                <a:latin typeface="Arial Narrow" pitchFamily="34" charset="0"/>
              </a:rPr>
              <a:t>Puts One In Christ - Gal. 3:27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en-US" altLang="en-US" b="1" dirty="0">
                <a:latin typeface="Arial Narrow" pitchFamily="34" charset="0"/>
              </a:rPr>
              <a:t>Into His Death - Rom 6:3-7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en-US" altLang="en-US" b="1" dirty="0">
                <a:latin typeface="Arial Narrow" pitchFamily="34" charset="0"/>
              </a:rPr>
              <a:t>For Remission of Sins - Acts 2:38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en-US" altLang="en-US" b="1" dirty="0">
                <a:latin typeface="Arial Narrow" pitchFamily="34" charset="0"/>
              </a:rPr>
              <a:t>Wash Away Sins - Acts 22:16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en-US" altLang="en-US" b="1" dirty="0">
                <a:latin typeface="Arial Narrow" pitchFamily="34" charset="0"/>
              </a:rPr>
              <a:t>Answer of Good Conscience </a:t>
            </a:r>
            <a:r>
              <a:rPr lang="en-US" altLang="en-US" b="1" dirty="0" smtClean="0">
                <a:latin typeface="Arial Narrow" pitchFamily="34" charset="0"/>
              </a:rPr>
              <a:t>-</a:t>
            </a:r>
            <a:r>
              <a:rPr lang="en-US" altLang="en-US" b="1" dirty="0" smtClean="0">
                <a:latin typeface="Arial Narrow" pitchFamily="34" charset="0"/>
              </a:rPr>
              <a:t> </a:t>
            </a:r>
            <a:r>
              <a:rPr lang="en-US" altLang="en-US" b="1" dirty="0">
                <a:latin typeface="Arial Narrow" pitchFamily="34" charset="0"/>
              </a:rPr>
              <a:t>1Peter 3:21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en-US" altLang="en-US" b="1" dirty="0">
                <a:latin typeface="Arial Narrow" pitchFamily="34" charset="0"/>
              </a:rPr>
              <a:t>Saves Us - Mark 16:16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en-US" altLang="en-US" b="1" dirty="0">
                <a:latin typeface="Arial Narrow" pitchFamily="34" charset="0"/>
              </a:rPr>
              <a:t>Starts New Life - Rom 6:3-5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en-US" altLang="en-US" b="1" dirty="0">
                <a:latin typeface="Arial Narrow" pitchFamily="34" charset="0"/>
              </a:rPr>
              <a:t>Freed From Sin </a:t>
            </a:r>
            <a:r>
              <a:rPr lang="en-US" altLang="en-US" b="1" dirty="0" smtClean="0">
                <a:latin typeface="Arial Narrow" pitchFamily="34" charset="0"/>
              </a:rPr>
              <a:t>- </a:t>
            </a:r>
            <a:r>
              <a:rPr lang="en-US" altLang="en-US" b="1" dirty="0" smtClean="0">
                <a:latin typeface="Arial Narrow" pitchFamily="34" charset="0"/>
              </a:rPr>
              <a:t>Rom </a:t>
            </a:r>
            <a:r>
              <a:rPr lang="en-US" altLang="en-US" b="1" dirty="0">
                <a:latin typeface="Arial Narrow" pitchFamily="34" charset="0"/>
              </a:rPr>
              <a:t>6:7, 16-18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en-US" altLang="en-US" b="1" dirty="0">
                <a:latin typeface="Arial Narrow" pitchFamily="34" charset="0"/>
              </a:rPr>
              <a:t>Lord Adds To Church - Acts 2:38-47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en-US" altLang="en-US" b="1" dirty="0">
                <a:latin typeface="Arial Narrow" pitchFamily="34" charset="0"/>
              </a:rPr>
              <a:t>Spirit Adds To Body - 1 Cor. 12:13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endParaRPr lang="en-US" altLang="en-US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077200" cy="1965325"/>
          </a:xfrm>
        </p:spPr>
        <p:txBody>
          <a:bodyPr/>
          <a:lstStyle/>
          <a:p>
            <a:pPr algn="ctr"/>
            <a:r>
              <a:rPr lang="en-US" sz="6600" dirty="0" smtClean="0"/>
              <a:t>Do we have a </a:t>
            </a:r>
            <a:br>
              <a:rPr lang="en-US" sz="6600" dirty="0" smtClean="0"/>
            </a:br>
            <a:r>
              <a:rPr lang="en-US" sz="6600" dirty="0" smtClean="0"/>
              <a:t>Servant’s heart?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3733800"/>
            <a:ext cx="3505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solidFill>
                  <a:srgbClr val="FF0000"/>
                </a:solidFill>
                <a:latin typeface="KG Heart Doodles" panose="02000506000000020000" pitchFamily="2" charset="0"/>
              </a:rPr>
              <a:t>H</a:t>
            </a:r>
            <a:endParaRPr lang="en-US" sz="7200" dirty="0">
              <a:solidFill>
                <a:srgbClr val="FF0000"/>
              </a:solidFill>
              <a:latin typeface="KG Heart Doodles" panose="0200050600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92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Starts in Conversion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6000" dirty="0"/>
              <a:t>Jeremiah 29:13;</a:t>
            </a:r>
          </a:p>
          <a:p>
            <a:pPr>
              <a:buFont typeface="Wingdings" pitchFamily="2" charset="2"/>
              <a:buNone/>
            </a:pPr>
            <a:r>
              <a:rPr lang="en-US" altLang="en-US" sz="6000" dirty="0"/>
              <a:t>Joel 2:12; </a:t>
            </a:r>
          </a:p>
          <a:p>
            <a:pPr>
              <a:buFont typeface="Wingdings" pitchFamily="2" charset="2"/>
              <a:buNone/>
            </a:pPr>
            <a:r>
              <a:rPr lang="en-US" altLang="en-US" sz="6000" dirty="0"/>
              <a:t>Acts 8:37</a:t>
            </a:r>
          </a:p>
          <a:p>
            <a:pPr>
              <a:buFont typeface="Wingdings" pitchFamily="2" charset="2"/>
              <a:buNone/>
            </a:pPr>
            <a:endParaRPr lang="en-US" alt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705600" y="4724400"/>
            <a:ext cx="16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Heart Doodles" panose="02000506000000020000" pitchFamily="2" charset="0"/>
              </a:rPr>
              <a:t>H</a:t>
            </a:r>
            <a:endParaRPr lang="en-US" sz="4400" dirty="0">
              <a:solidFill>
                <a:srgbClr val="FF0000"/>
              </a:solidFill>
              <a:latin typeface="KG Heart Doodles" panose="02000506000000020000" pitchFamily="2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/>
              <a:t>Involves Whole Heart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6000"/>
              <a:t>Mark 12:30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6000"/>
              <a:t>Psalm 119:2, 34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6000"/>
              <a:t>Proverbs 3:5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6000"/>
              <a:t>Deut 30:2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6000"/>
          </a:p>
        </p:txBody>
      </p:sp>
      <p:sp>
        <p:nvSpPr>
          <p:cNvPr id="6" name="TextBox 5"/>
          <p:cNvSpPr txBox="1"/>
          <p:nvPr/>
        </p:nvSpPr>
        <p:spPr>
          <a:xfrm>
            <a:off x="6705600" y="4724400"/>
            <a:ext cx="16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Heart Doodles" panose="02000506000000020000" pitchFamily="2" charset="0"/>
              </a:rPr>
              <a:t>H</a:t>
            </a:r>
            <a:endParaRPr lang="en-US" sz="4400" dirty="0">
              <a:solidFill>
                <a:srgbClr val="FF0000"/>
              </a:solidFill>
              <a:latin typeface="KG Heart Doodles" panose="02000506000000020000" pitchFamily="2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Single Minded Heart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5400"/>
              <a:t>Col 3:22-23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5400"/>
              <a:t>Eccl. 9:10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5400"/>
              <a:t>Matt. 6:22-24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5400"/>
              <a:t>2tim 2:4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5400"/>
              <a:t>James 4:14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5400"/>
          </a:p>
        </p:txBody>
      </p:sp>
      <p:sp>
        <p:nvSpPr>
          <p:cNvPr id="6" name="TextBox 5"/>
          <p:cNvSpPr txBox="1"/>
          <p:nvPr/>
        </p:nvSpPr>
        <p:spPr>
          <a:xfrm>
            <a:off x="6705600" y="4724400"/>
            <a:ext cx="16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Heart Doodles" panose="02000506000000020000" pitchFamily="2" charset="0"/>
              </a:rPr>
              <a:t>H</a:t>
            </a:r>
            <a:endParaRPr lang="en-US" sz="4400" dirty="0">
              <a:solidFill>
                <a:srgbClr val="FF0000"/>
              </a:solidFill>
              <a:latin typeface="KG Heart Doodles" panose="02000506000000020000" pitchFamily="2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dirty="0" smtClean="0"/>
              <a:t>Heart of </a:t>
            </a:r>
            <a:r>
              <a:rPr lang="en-US" altLang="en-US" sz="6000" dirty="0"/>
              <a:t>Respect and Reverence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5400"/>
              <a:t>Psa. 8:1; 33:8; 89:7; </a:t>
            </a:r>
          </a:p>
          <a:p>
            <a:pPr>
              <a:buFont typeface="Wingdings" pitchFamily="2" charset="2"/>
              <a:buNone/>
            </a:pPr>
            <a:r>
              <a:rPr lang="en-US" altLang="en-US" sz="5400"/>
              <a:t>Eccl 12:13</a:t>
            </a:r>
          </a:p>
          <a:p>
            <a:pPr>
              <a:buFont typeface="Wingdings" pitchFamily="2" charset="2"/>
              <a:buNone/>
            </a:pPr>
            <a:endParaRPr lang="en-US" altLang="en-US" sz="5400"/>
          </a:p>
        </p:txBody>
      </p:sp>
      <p:sp>
        <p:nvSpPr>
          <p:cNvPr id="6" name="TextBox 5"/>
          <p:cNvSpPr txBox="1"/>
          <p:nvPr/>
        </p:nvSpPr>
        <p:spPr>
          <a:xfrm>
            <a:off x="6705600" y="4724400"/>
            <a:ext cx="16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Heart Doodles" panose="02000506000000020000" pitchFamily="2" charset="0"/>
              </a:rPr>
              <a:t>H</a:t>
            </a:r>
            <a:endParaRPr lang="en-US" sz="4400" dirty="0">
              <a:solidFill>
                <a:srgbClr val="FF0000"/>
              </a:solidFill>
              <a:latin typeface="KG Heart Doodles" panose="02000506000000020000" pitchFamily="2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200"/>
              <a:t>Obedient Heart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5400" dirty="0" smtClean="0"/>
              <a:t>Deut. </a:t>
            </a:r>
            <a:r>
              <a:rPr lang="en-US" altLang="en-US" sz="5400" dirty="0"/>
              <a:t>26:16; </a:t>
            </a:r>
            <a:r>
              <a:rPr lang="en-US" altLang="en-US" sz="5400" dirty="0" smtClean="0"/>
              <a:t>6:3-7; 32:46</a:t>
            </a:r>
            <a:r>
              <a:rPr lang="en-US" altLang="en-US" sz="5400" dirty="0"/>
              <a:t>; </a:t>
            </a:r>
          </a:p>
          <a:p>
            <a:pPr>
              <a:buFont typeface="Wingdings" pitchFamily="2" charset="2"/>
              <a:buNone/>
            </a:pPr>
            <a:r>
              <a:rPr lang="en-US" altLang="en-US" sz="5400" dirty="0"/>
              <a:t>1 Sam. 15:22; </a:t>
            </a:r>
          </a:p>
          <a:p>
            <a:pPr>
              <a:buFont typeface="Wingdings" pitchFamily="2" charset="2"/>
              <a:buNone/>
            </a:pPr>
            <a:r>
              <a:rPr lang="en-US" altLang="en-US" sz="5400" dirty="0"/>
              <a:t>Rom. 5:19; Heb. 5:8</a:t>
            </a:r>
          </a:p>
          <a:p>
            <a:pPr>
              <a:buFont typeface="Wingdings" pitchFamily="2" charset="2"/>
              <a:buNone/>
            </a:pPr>
            <a:endParaRPr lang="en-US" alt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6705600" y="3319414"/>
            <a:ext cx="16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Heart Doodles" panose="02000506000000020000" pitchFamily="2" charset="0"/>
              </a:rPr>
              <a:t>H</a:t>
            </a:r>
            <a:endParaRPr lang="en-US" sz="4400" dirty="0">
              <a:solidFill>
                <a:srgbClr val="FF0000"/>
              </a:solidFill>
              <a:latin typeface="KG Heart Doodles" panose="02000506000000020000" pitchFamily="2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077200" cy="1965325"/>
          </a:xfrm>
        </p:spPr>
        <p:txBody>
          <a:bodyPr/>
          <a:lstStyle/>
          <a:p>
            <a:pPr algn="ctr"/>
            <a:r>
              <a:rPr lang="en-US" sz="6600" dirty="0" smtClean="0"/>
              <a:t>Do we have a </a:t>
            </a:r>
            <a:br>
              <a:rPr lang="en-US" sz="6600" dirty="0" smtClean="0"/>
            </a:br>
            <a:r>
              <a:rPr lang="en-US" sz="6600" dirty="0" smtClean="0"/>
              <a:t>Servant’s heart?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3733800"/>
            <a:ext cx="3505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solidFill>
                  <a:srgbClr val="FF0000"/>
                </a:solidFill>
                <a:latin typeface="KG Heart Doodles" panose="02000506000000020000" pitchFamily="2" charset="0"/>
              </a:rPr>
              <a:t>H</a:t>
            </a:r>
            <a:endParaRPr lang="en-US" sz="7200" dirty="0">
              <a:solidFill>
                <a:srgbClr val="FF0000"/>
              </a:solidFill>
              <a:latin typeface="KG Heart Doodles" panose="0200050600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1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077200" cy="1965325"/>
          </a:xfrm>
        </p:spPr>
        <p:txBody>
          <a:bodyPr/>
          <a:lstStyle/>
          <a:p>
            <a:pPr algn="ctr"/>
            <a:r>
              <a:rPr lang="en-US" sz="4800" dirty="0" smtClean="0"/>
              <a:t>Starts with a Faith that diligently seeks Him </a:t>
            </a:r>
            <a:br>
              <a:rPr lang="en-US" sz="4800" dirty="0" smtClean="0"/>
            </a:br>
            <a:r>
              <a:rPr lang="en-US" sz="2800" dirty="0" smtClean="0"/>
              <a:t>Heb. 11:6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3733800"/>
            <a:ext cx="3505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solidFill>
                  <a:srgbClr val="FF0000"/>
                </a:solidFill>
                <a:latin typeface="KG Heart Doodles" panose="02000506000000020000" pitchFamily="2" charset="0"/>
              </a:rPr>
              <a:t>H</a:t>
            </a:r>
            <a:endParaRPr lang="en-US" sz="7200" dirty="0">
              <a:solidFill>
                <a:srgbClr val="FF0000"/>
              </a:solidFill>
              <a:latin typeface="KG Heart Doodles" panose="0200050600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60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077200" cy="2651125"/>
          </a:xfrm>
        </p:spPr>
        <p:txBody>
          <a:bodyPr/>
          <a:lstStyle/>
          <a:p>
            <a:pPr algn="ctr"/>
            <a:r>
              <a:rPr lang="en-US" sz="4800" dirty="0" smtClean="0"/>
              <a:t>A godly sorrow leads heart to repent from sin</a:t>
            </a:r>
            <a:br>
              <a:rPr lang="en-US" sz="4800" dirty="0" smtClean="0"/>
            </a:br>
            <a:r>
              <a:rPr lang="en-US" sz="4800" dirty="0" smtClean="0"/>
              <a:t>2Cor. 7:10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3733800"/>
            <a:ext cx="3505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solidFill>
                  <a:srgbClr val="FF0000"/>
                </a:solidFill>
                <a:latin typeface="KG Heart Doodles" panose="02000506000000020000" pitchFamily="2" charset="0"/>
              </a:rPr>
              <a:t>H</a:t>
            </a:r>
            <a:endParaRPr lang="en-US" sz="7200" dirty="0">
              <a:solidFill>
                <a:srgbClr val="FF0000"/>
              </a:solidFill>
              <a:latin typeface="KG Heart Doodles" panose="0200050600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79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5870</TotalTime>
  <Words>1326</Words>
  <Application>Microsoft Office PowerPoint</Application>
  <PresentationFormat>On-screen Show (4:3)</PresentationFormat>
  <Paragraphs>156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Tahoma</vt:lpstr>
      <vt:lpstr>Times New Roman</vt:lpstr>
      <vt:lpstr>Wingdings</vt:lpstr>
      <vt:lpstr>Arial Narrow</vt:lpstr>
      <vt:lpstr>KG Heart Doodles</vt:lpstr>
      <vt:lpstr>Shimmer</vt:lpstr>
      <vt:lpstr>A Servant’s Heart</vt:lpstr>
      <vt:lpstr>Starts in Conversion</vt:lpstr>
      <vt:lpstr>Involves Whole Heart</vt:lpstr>
      <vt:lpstr>Single Minded Heart</vt:lpstr>
      <vt:lpstr>Heart of Respect and Reverence</vt:lpstr>
      <vt:lpstr>Obedient Heart</vt:lpstr>
      <vt:lpstr>Do we have a  Servant’s heart?</vt:lpstr>
      <vt:lpstr>Starts with a Faith that diligently seeks Him  Heb. 11:6</vt:lpstr>
      <vt:lpstr>A godly sorrow leads heart to repent from sin 2Cor. 7:10</vt:lpstr>
      <vt:lpstr>Confess total committing allegiance to Him as Lord Rom. 10:9-10</vt:lpstr>
      <vt:lpstr>What Baptism Can Do</vt:lpstr>
      <vt:lpstr>Do we have a  Servant’s heart?</vt:lpstr>
    </vt:vector>
  </TitlesOfParts>
  <Company>Lord's 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Ricky Shanks</dc:creator>
  <cp:lastModifiedBy>William Shanks</cp:lastModifiedBy>
  <cp:revision>28</cp:revision>
  <cp:lastPrinted>2023-01-20T13:44:52Z</cp:lastPrinted>
  <dcterms:created xsi:type="dcterms:W3CDTF">2007-02-01T17:55:10Z</dcterms:created>
  <dcterms:modified xsi:type="dcterms:W3CDTF">2023-01-22T12:11:54Z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