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  <p:sldId id="257" r:id="rId10"/>
    <p:sldId id="267" r:id="rId11"/>
    <p:sldId id="268" r:id="rId12"/>
    <p:sldId id="270" r:id="rId13"/>
    <p:sldId id="271" r:id="rId14"/>
    <p:sldId id="272" r:id="rId15"/>
    <p:sldId id="269" r:id="rId16"/>
    <p:sldId id="264" r:id="rId17"/>
    <p:sldId id="273" r:id="rId18"/>
    <p:sldId id="274" r:id="rId19"/>
    <p:sldId id="265" r:id="rId20"/>
    <p:sldId id="275" r:id="rId21"/>
    <p:sldId id="266" r:id="rId22"/>
    <p:sldId id="277" r:id="rId23"/>
    <p:sldId id="278" r:id="rId24"/>
    <p:sldId id="276" r:id="rId25"/>
    <p:sldId id="281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0" r:id="rId3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0"/>
    </p:embeddedFont>
    <p:embeddedFont>
      <p:font typeface="Cooper Black" panose="0208090404030B020404" pitchFamily="18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FFCC"/>
    <a:srgbClr val="E3A7B1"/>
    <a:srgbClr val="F1B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32" autoAdjust="0"/>
  </p:normalViewPr>
  <p:slideViewPr>
    <p:cSldViewPr>
      <p:cViewPr>
        <p:scale>
          <a:sx n="75" d="100"/>
          <a:sy n="75" d="100"/>
        </p:scale>
        <p:origin x="-1666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1907-5A12-44DF-A77A-6294BB9A2CBE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731D-3CD4-4086-86D1-FA71C888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5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0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4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0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44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1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05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6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14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>
                <a:solidFill>
                  <a:prstClr val="black"/>
                </a:solidFill>
              </a:rPr>
              <a:pPr/>
              <a:t>9/10/2023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0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513F-4837-4464-8E99-00420156E34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51DD-C8C1-49E6-B243-2B7A8FCC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Documents\My Pictures\2023 Israel Trip\Israel Petra 2023\Mt Beattitudes\Mt Beaittud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990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Sermon on the Mount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2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406" y="1615360"/>
            <a:ext cx="87277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Compassionate love </a:t>
            </a:r>
            <a:r>
              <a:rPr lang="en-US" sz="4000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 </a:t>
            </a:r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action!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Transformation that others will notice!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Culture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Economics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Social circles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Religious affiliations </a:t>
            </a:r>
          </a:p>
          <a:p>
            <a:r>
              <a:rPr lang="en-US" sz="4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the Lord’s compassion flowing </a:t>
            </a:r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us </a:t>
            </a:r>
            <a:r>
              <a:rPr lang="en-US" sz="4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their </a:t>
            </a:r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healing</a:t>
            </a:r>
            <a:r>
              <a:rPr lang="en-US" sz="4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Merciful </a:t>
            </a:r>
            <a:r>
              <a:rPr lang="en-US" dirty="0" smtClean="0">
                <a:solidFill>
                  <a:prstClr val="white"/>
                </a:solidFill>
                <a:latin typeface="Cooper Black" panose="0208090404030B020404" pitchFamily="18" charset="0"/>
              </a:rPr>
              <a:t> - </a:t>
            </a:r>
            <a:r>
              <a:rPr lang="en-US" dirty="0" smtClean="0">
                <a:solidFill>
                  <a:prstClr val="white"/>
                </a:solidFill>
              </a:rPr>
              <a:t>Matthew 5:7 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2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5360"/>
            <a:ext cx="89662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about:</a:t>
            </a:r>
            <a:endParaRPr lang="en-US" sz="4000" b="1" dirty="0">
              <a:solidFill>
                <a:srgbClr val="08CFEE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Selective opportunities for best impact.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Manipulation for “self” advantages.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A way to display for others to see!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white"/>
                </a:solidFill>
              </a:rPr>
              <a:t>Telling about it to “encourage” by example</a:t>
            </a:r>
          </a:p>
          <a:p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27:2; Matt. 6:3-4; Jer. 9:23-24</a:t>
            </a:r>
          </a:p>
          <a:p>
            <a:pPr algn="ctr"/>
            <a:r>
              <a:rPr lang="en-US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do… NO Mercy</a:t>
            </a:r>
            <a:endParaRPr lang="en-US" sz="45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Merciful </a:t>
            </a:r>
            <a:r>
              <a:rPr lang="en-US" dirty="0" smtClean="0">
                <a:solidFill>
                  <a:prstClr val="white"/>
                </a:solidFill>
                <a:latin typeface="Cooper Black" panose="0208090404030B020404" pitchFamily="18" charset="0"/>
              </a:rPr>
              <a:t> - </a:t>
            </a:r>
            <a:r>
              <a:rPr lang="en-US" dirty="0" smtClean="0">
                <a:solidFill>
                  <a:prstClr val="white"/>
                </a:solidFill>
              </a:rPr>
              <a:t>Matthew 5:7 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3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8966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4000" b="1" dirty="0" smtClean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transformation into Christ.</a:t>
            </a:r>
          </a:p>
          <a:p>
            <a:r>
              <a:rPr lang="en-US" sz="4000" b="1" dirty="0" smtClean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18:21-35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 not deserve mercy but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gave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lovely but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loves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in sin –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 His life so we might live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did not wait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 we understood before acting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mercy move Him from heaven to save </a:t>
            </a:r>
          </a:p>
          <a:p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58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Merciful </a:t>
            </a:r>
            <a:r>
              <a:rPr lang="en-US" dirty="0" smtClean="0">
                <a:solidFill>
                  <a:prstClr val="white"/>
                </a:solidFill>
                <a:latin typeface="Cooper Black" panose="0208090404030B020404" pitchFamily="18" charset="0"/>
              </a:rPr>
              <a:t> - </a:t>
            </a:r>
            <a:r>
              <a:rPr lang="en-US" dirty="0" smtClean="0">
                <a:solidFill>
                  <a:prstClr val="white"/>
                </a:solidFill>
              </a:rPr>
              <a:t>Matthew 5:7 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81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5360"/>
            <a:ext cx="896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8:1-11</a:t>
            </a:r>
          </a:p>
          <a:p>
            <a:r>
              <a:rPr lang="en-US" sz="4000" b="1" dirty="0" smtClean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of underserved kindness can change someone completely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Merciful </a:t>
            </a:r>
            <a:r>
              <a:rPr lang="en-US" dirty="0" smtClean="0">
                <a:solidFill>
                  <a:prstClr val="white"/>
                </a:solidFill>
                <a:latin typeface="Cooper Black" panose="0208090404030B020404" pitchFamily="18" charset="0"/>
              </a:rPr>
              <a:t> - </a:t>
            </a:r>
            <a:r>
              <a:rPr lang="en-US" dirty="0" smtClean="0">
                <a:solidFill>
                  <a:prstClr val="white"/>
                </a:solidFill>
              </a:rPr>
              <a:t>Matthew 5:7 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37745" y="4010488"/>
            <a:ext cx="709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need mercy we must be merciful!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Merciful </a:t>
            </a:r>
            <a:r>
              <a:rPr lang="en-US" dirty="0" smtClean="0">
                <a:solidFill>
                  <a:prstClr val="white"/>
                </a:solidFill>
                <a:latin typeface="Cooper Black" panose="0208090404030B020404" pitchFamily="18" charset="0"/>
              </a:rPr>
              <a:t> - </a:t>
            </a:r>
            <a:r>
              <a:rPr lang="en-US" dirty="0" smtClean="0">
                <a:solidFill>
                  <a:prstClr val="white"/>
                </a:solidFill>
              </a:rPr>
              <a:t>Matthew 5:7 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25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1546"/>
            <a:ext cx="9077413" cy="8815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881" y="243570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Blessed are the </a:t>
            </a:r>
            <a:r>
              <a:rPr lang="en-US" sz="4400" dirty="0" smtClean="0">
                <a:solidFill>
                  <a:prstClr val="black"/>
                </a:solidFill>
              </a:rPr>
              <a:t> 	   </a:t>
            </a:r>
            <a:r>
              <a:rPr lang="en-US" sz="44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Pure in Heart</a:t>
            </a:r>
            <a:endParaRPr lang="en-US" sz="4400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85" y="3851031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They </a:t>
            </a:r>
            <a:r>
              <a:rPr lang="en-US" sz="4400" dirty="0" smtClean="0">
                <a:solidFill>
                  <a:srgbClr val="FF0000"/>
                </a:solidFill>
              </a:rPr>
              <a:t>shall	  </a:t>
            </a:r>
          </a:p>
          <a:p>
            <a:pPr algn="r"/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See God</a:t>
            </a:r>
            <a:endParaRPr lang="en-US" sz="4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4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896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bring amazing wonders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pure and holy by His blood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 us on path of transformation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take old and strip away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hew image to look like Jesus</a:t>
            </a:r>
            <a:endParaRPr lang="en-US" sz="36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>
              <a:solidFill>
                <a:srgbClr val="08CFEE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00" y="0"/>
            <a:ext cx="8470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Pure in Heart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26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8966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easy…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13:5</a:t>
            </a:r>
          </a:p>
          <a:p>
            <a:r>
              <a:rPr lang="en-US" sz="4000" b="1" dirty="0" err="1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4000" b="1" dirty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13:5 Let your conduct be without covetousness; be content with such things as you have. For He Himself has said, "I will never leave you nor forsake </a:t>
            </a:r>
            <a:r>
              <a:rPr lang="en-US" sz="4000" b="1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4000" b="1" smtClean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So </a:t>
            </a:r>
            <a:r>
              <a:rPr lang="en-US" sz="4000" b="1" dirty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may boldly say: "The LORD is my helper; I will not fear. What can man do to me</a:t>
            </a:r>
            <a:r>
              <a:rPr lang="en-US" sz="4000" b="1" dirty="0" smtClean="0">
                <a:solidFill>
                  <a:srgbClr val="08CFE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?"</a:t>
            </a:r>
            <a:endParaRPr lang="en-US" sz="4000" b="1" dirty="0">
              <a:solidFill>
                <a:srgbClr val="08CFEE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300" y="0"/>
            <a:ext cx="8470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Pure in Heart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5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Pure in Heart</a:t>
            </a:r>
            <a:endParaRPr lang="en-US" u="sng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33680" y="142843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73741">
            <a:off x="2473558" y="3020236"/>
            <a:ext cx="66912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119: 9-16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Whole heart seeks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Not wander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Hide work in heart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Teach me &amp; I will declare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I will meditate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Fixed eyes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Delight and never forget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838285">
            <a:off x="482565" y="2484573"/>
            <a:ext cx="7620000" cy="280076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 51:10 Create in me a clean heart, O God, And renew a steadfast spirit within me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 </a:t>
            </a:r>
            <a:r>
              <a:rPr lang="en-US" sz="2800" dirty="0">
                <a:solidFill>
                  <a:srgbClr val="FFFF00"/>
                </a:solidFill>
              </a:rPr>
              <a:t>(NKJV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5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Three layers of the Heart</a:t>
            </a:r>
            <a:endParaRPr lang="en-US" u="sng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Growing awareness of God presence</a:t>
            </a:r>
          </a:p>
          <a:p>
            <a:endParaRPr lang="en-US" dirty="0"/>
          </a:p>
          <a:p>
            <a:r>
              <a:rPr lang="en-US" dirty="0" smtClean="0"/>
              <a:t>Deepening assurance that we belong to God &amp; has us in constant watchful view</a:t>
            </a:r>
          </a:p>
          <a:p>
            <a:endParaRPr lang="en-US" dirty="0"/>
          </a:p>
          <a:p>
            <a:r>
              <a:rPr lang="en-US" dirty="0" smtClean="0"/>
              <a:t>Increasing anticipation to see Him 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2Peter 3:12 “hastening”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5"/>
          <a:stretch/>
        </p:blipFill>
        <p:spPr bwMode="auto">
          <a:xfrm>
            <a:off x="76200" y="609600"/>
            <a:ext cx="3620971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94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77413" cy="8815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5881" y="243570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Blessed are the  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Poor in spirit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5" y="3851031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Theirs is the </a:t>
            </a:r>
          </a:p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Kingdom of Heaven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75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Pure in Heart </a:t>
            </a:r>
            <a:r>
              <a:rPr lang="en-US" dirty="0" smtClean="0">
                <a:latin typeface="Cooper Black" panose="0208090404030B020404" pitchFamily="18" charset="0"/>
              </a:rPr>
              <a:t>- </a:t>
            </a:r>
            <a:r>
              <a:rPr lang="en-US" dirty="0" smtClean="0"/>
              <a:t>Matthew 5:8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37745" y="3779655"/>
            <a:ext cx="7094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prstClr val="black"/>
                </a:solidFill>
              </a:rPr>
              <a:t>1John 3:1-3 </a:t>
            </a:r>
          </a:p>
          <a:p>
            <a:r>
              <a:rPr lang="en-US" sz="4600" dirty="0" smtClean="0">
                <a:solidFill>
                  <a:prstClr val="black"/>
                </a:solidFill>
              </a:rPr>
              <a:t>2Cor. 5:21</a:t>
            </a:r>
          </a:p>
          <a:p>
            <a:r>
              <a:rPr lang="en-US" sz="4600" dirty="0" smtClean="0">
                <a:solidFill>
                  <a:prstClr val="black"/>
                </a:solidFill>
              </a:rPr>
              <a:t>1Peter 1:18-19; 2:22-24</a:t>
            </a:r>
            <a:endParaRPr lang="en-US" sz="4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with God</a:t>
            </a:r>
            <a:endParaRPr lang="en-US" sz="5400" u="sng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424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Transforms us close to His heart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He adopts us and names us His children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Privileges as His child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Provides and cares for us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He’s interested in our life, friends &amp; where we go.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He wants us to have “family time” with Him.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01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Pure in Heart </a:t>
            </a:r>
            <a:r>
              <a:rPr lang="en-US" dirty="0" smtClean="0">
                <a:latin typeface="Cooper Black" panose="0208090404030B020404" pitchFamily="18" charset="0"/>
              </a:rPr>
              <a:t>– </a:t>
            </a:r>
            <a:r>
              <a:rPr lang="en-US" sz="54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Mary?</a:t>
            </a:r>
            <a:endParaRPr lang="en-US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37745" y="3302600"/>
            <a:ext cx="7094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Lu 1:38 Then Mary said, "Behold the maidservant of the Lord! </a:t>
            </a:r>
            <a:endParaRPr lang="en-US" sz="40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Let </a:t>
            </a:r>
            <a:r>
              <a:rPr lang="en-US" sz="4000" dirty="0">
                <a:solidFill>
                  <a:prstClr val="black"/>
                </a:solidFill>
              </a:rPr>
              <a:t>it be to me according to your word." And the angel departed from her</a:t>
            </a:r>
            <a:r>
              <a:rPr lang="en-US" sz="4000" dirty="0" smtClean="0">
                <a:solidFill>
                  <a:prstClr val="black"/>
                </a:solidFill>
              </a:rPr>
              <a:t>.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3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1546"/>
            <a:ext cx="9077413" cy="8815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881" y="243570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Blessed are the </a:t>
            </a:r>
            <a:r>
              <a:rPr lang="en-US" sz="4400" dirty="0" smtClean="0">
                <a:solidFill>
                  <a:prstClr val="black"/>
                </a:solidFill>
              </a:rPr>
              <a:t> 	   </a:t>
            </a:r>
            <a:r>
              <a:rPr lang="en-US" sz="44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Peacemakers</a:t>
            </a:r>
            <a:endParaRPr lang="en-US" sz="4400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85" y="3851031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They </a:t>
            </a:r>
            <a:r>
              <a:rPr lang="en-US" sz="4400" dirty="0" smtClean="0">
                <a:solidFill>
                  <a:srgbClr val="FF0000"/>
                </a:solidFill>
              </a:rPr>
              <a:t>shall be called	  </a:t>
            </a:r>
          </a:p>
          <a:p>
            <a:pPr algn="r"/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Sons of God</a:t>
            </a:r>
            <a:endParaRPr lang="en-US" sz="4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39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3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Romans 5:1-11</a:t>
            </a:r>
            <a:endParaRPr lang="en-US" sz="5400" u="sng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/>
              <a:t>Therefore, having been </a:t>
            </a:r>
            <a:endParaRPr lang="en-US" sz="1800" dirty="0"/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justified by faith</a:t>
            </a:r>
            <a:r>
              <a:rPr lang="en-US" dirty="0"/>
              <a:t>, we have </a:t>
            </a:r>
            <a:endParaRPr lang="en-US" sz="1800" dirty="0"/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with God </a:t>
            </a:r>
            <a:r>
              <a:rPr lang="en-US" dirty="0"/>
              <a:t>through our Lord Jesus Christ, 2 through whom also we have</a:t>
            </a:r>
            <a:endParaRPr lang="en-US" sz="1800" dirty="0"/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by faith </a:t>
            </a:r>
            <a:r>
              <a:rPr lang="en-US" dirty="0"/>
              <a:t>into this grace in which </a:t>
            </a:r>
            <a:endParaRPr lang="en-US" sz="1800" dirty="0"/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stand</a:t>
            </a:r>
            <a:r>
              <a:rPr lang="en-US" dirty="0"/>
              <a:t>, and </a:t>
            </a:r>
            <a:endParaRPr lang="en-US" sz="1800" dirty="0"/>
          </a:p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in hope </a:t>
            </a:r>
            <a:r>
              <a:rPr lang="en-US" dirty="0"/>
              <a:t>of the glory of God.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3 And not only that, but we also </a:t>
            </a:r>
            <a:endParaRPr lang="en-US" sz="1800" dirty="0"/>
          </a:p>
          <a:p>
            <a:pPr lvl="1"/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in tribulations</a:t>
            </a:r>
            <a:r>
              <a:rPr lang="en-US" dirty="0"/>
              <a:t>, knowing that tribulation </a:t>
            </a:r>
            <a:r>
              <a:rPr lang="en-US" dirty="0" smtClean="0"/>
              <a:t>produces</a:t>
            </a:r>
          </a:p>
          <a:p>
            <a:pPr lvl="2"/>
            <a:r>
              <a:rPr lang="en-US" b="1" dirty="0" smtClean="0">
                <a:solidFill>
                  <a:srgbClr val="00FFCC"/>
                </a:solidFill>
              </a:rPr>
              <a:t>perseverance</a:t>
            </a:r>
            <a:r>
              <a:rPr lang="en-US" dirty="0"/>
              <a:t>; 4 and perseverance, </a:t>
            </a:r>
            <a:endParaRPr lang="en-US" sz="1200" dirty="0"/>
          </a:p>
          <a:p>
            <a:pPr lvl="2"/>
            <a:r>
              <a:rPr lang="en-US" b="1" dirty="0">
                <a:solidFill>
                  <a:srgbClr val="00FFCC"/>
                </a:solidFill>
              </a:rPr>
              <a:t>character</a:t>
            </a:r>
            <a:r>
              <a:rPr lang="en-US" dirty="0"/>
              <a:t>; and character, </a:t>
            </a:r>
            <a:endParaRPr lang="en-US" sz="1200" dirty="0"/>
          </a:p>
          <a:p>
            <a:pPr lvl="2"/>
            <a:r>
              <a:rPr lang="en-US" b="1" dirty="0">
                <a:solidFill>
                  <a:srgbClr val="00FFCC"/>
                </a:solidFill>
              </a:rPr>
              <a:t>hope</a:t>
            </a:r>
            <a:r>
              <a:rPr lang="en-US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36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5 Now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hope </a:t>
            </a:r>
            <a:r>
              <a:rPr lang="en-US" dirty="0"/>
              <a:t>does not disappoint, because the </a:t>
            </a: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CC66FF"/>
                </a:solidFill>
              </a:rPr>
              <a:t>love of God has been poured out in our hearts </a:t>
            </a:r>
            <a:endParaRPr lang="en-US" sz="1800" dirty="0">
              <a:solidFill>
                <a:srgbClr val="CC66FF"/>
              </a:solidFill>
            </a:endParaRPr>
          </a:p>
          <a:p>
            <a:pPr marL="457200" lvl="1" indent="0">
              <a:buNone/>
            </a:pPr>
            <a:r>
              <a:rPr lang="en-US" dirty="0"/>
              <a:t>by the Holy Spirit who was given to us.</a:t>
            </a:r>
            <a:endParaRPr lang="en-US" sz="1600" dirty="0"/>
          </a:p>
          <a:p>
            <a:pPr marL="0" indent="0">
              <a:buNone/>
            </a:pPr>
            <a:r>
              <a:rPr lang="en-US" dirty="0"/>
              <a:t> 6 For when we were still without </a:t>
            </a:r>
            <a:r>
              <a:rPr lang="en-US" dirty="0" smtClean="0"/>
              <a:t>strength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92D050"/>
                </a:solidFill>
              </a:rPr>
              <a:t>(</a:t>
            </a:r>
            <a:r>
              <a:rPr lang="en-US" b="1" dirty="0">
                <a:solidFill>
                  <a:srgbClr val="92D050"/>
                </a:solidFill>
              </a:rPr>
              <a:t>weak, sick afflicted, distressed),  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due time  Christ died for the ungodly.</a:t>
            </a:r>
            <a:endParaRPr lang="en-US" sz="1800" dirty="0"/>
          </a:p>
          <a:p>
            <a:pPr marL="400050" lvl="1" indent="0">
              <a:buNone/>
            </a:pPr>
            <a:r>
              <a:rPr lang="en-US" dirty="0"/>
              <a:t> 7 For scarcely for a righteous man will one die; yet perhaps for a good man someone would even dare to die.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 </a:t>
            </a:r>
            <a:r>
              <a:rPr lang="en-US" dirty="0"/>
              <a:t>But </a:t>
            </a: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CC66FF"/>
                </a:solidFill>
              </a:rPr>
              <a:t>God demonstrates His own love toward us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dirty="0"/>
              <a:t>that while we were still sinners, </a:t>
            </a: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00FFCC"/>
                </a:solidFill>
              </a:rPr>
              <a:t>Christ died for us</a:t>
            </a:r>
            <a:r>
              <a:rPr lang="en-US" dirty="0"/>
              <a:t>.  9 Much more then, having now been </a:t>
            </a: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justified by His blood</a:t>
            </a:r>
            <a:r>
              <a:rPr lang="en-US" dirty="0"/>
              <a:t>, we shall </a:t>
            </a:r>
            <a:r>
              <a:rPr lang="en-US" dirty="0" smtClean="0"/>
              <a:t>be 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wrath through Him</a:t>
            </a:r>
            <a:r>
              <a:rPr lang="en-US" u="sng" dirty="0"/>
              <a:t>.</a:t>
            </a:r>
            <a:endParaRPr lang="en-US" sz="1800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304800"/>
            <a:ext cx="915924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 For if when we were enemies, we were </a:t>
            </a: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00FFCC"/>
                </a:solidFill>
              </a:rPr>
              <a:t>reconciled </a:t>
            </a:r>
            <a:r>
              <a:rPr lang="en-US" dirty="0"/>
              <a:t>to God </a:t>
            </a:r>
            <a:r>
              <a:rPr lang="en-US" b="1" dirty="0" smtClean="0">
                <a:solidFill>
                  <a:srgbClr val="00B050"/>
                </a:solidFill>
              </a:rPr>
              <a:t>(made close friends again)</a:t>
            </a:r>
            <a:endParaRPr lang="en-US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through the death of His Son, </a:t>
            </a:r>
            <a:r>
              <a:rPr lang="en-US" dirty="0" smtClean="0"/>
              <a:t>much </a:t>
            </a:r>
            <a:r>
              <a:rPr lang="en-US" dirty="0"/>
              <a:t>more, 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having been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reconciled</a:t>
            </a:r>
            <a:r>
              <a:rPr lang="en-US" dirty="0"/>
              <a:t>, </a:t>
            </a:r>
            <a:endParaRPr lang="en-US" sz="1800" dirty="0"/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we shall be saved by His life</a:t>
            </a:r>
            <a:r>
              <a:rPr lang="en-US" dirty="0">
                <a:solidFill>
                  <a:srgbClr val="FFFF00"/>
                </a:solidFill>
              </a:rPr>
              <a:t>.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 11 And not only that, but we also </a:t>
            </a:r>
            <a:endParaRPr lang="en-US" sz="1800" dirty="0"/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in God</a:t>
            </a:r>
            <a:r>
              <a:rPr lang="en-US" dirty="0"/>
              <a:t> through our Lord Jesus Christ, 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through whom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FFCC"/>
                </a:solidFill>
              </a:rPr>
              <a:t>we </a:t>
            </a:r>
            <a:r>
              <a:rPr lang="en-US" b="1" dirty="0">
                <a:solidFill>
                  <a:srgbClr val="00FFCC"/>
                </a:solidFill>
              </a:rPr>
              <a:t>have now received the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</a:t>
            </a:r>
            <a:r>
              <a:rPr lang="en-US" dirty="0"/>
              <a:t>. (NKJV)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18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Peacemaker </a:t>
            </a:r>
            <a:r>
              <a:rPr lang="en-US" dirty="0" smtClean="0">
                <a:latin typeface="Cooper Black" panose="0208090404030B020404" pitchFamily="18" charset="0"/>
              </a:rPr>
              <a:t>- </a:t>
            </a:r>
            <a:r>
              <a:rPr lang="en-US" dirty="0" smtClean="0"/>
              <a:t>Matthew 5:9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944307" y="3147963"/>
            <a:ext cx="70947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prstClr val="black"/>
                </a:solidFill>
              </a:rPr>
              <a:t>Door</a:t>
            </a:r>
          </a:p>
          <a:p>
            <a:r>
              <a:rPr lang="en-US" sz="4600" dirty="0" smtClean="0">
                <a:solidFill>
                  <a:prstClr val="black"/>
                </a:solidFill>
              </a:rPr>
              <a:t>Washed with His blood</a:t>
            </a:r>
          </a:p>
          <a:p>
            <a:r>
              <a:rPr lang="en-US" sz="4600" dirty="0" smtClean="0">
                <a:solidFill>
                  <a:prstClr val="black"/>
                </a:solidFill>
              </a:rPr>
              <a:t>Allows me to serve Him daily</a:t>
            </a:r>
          </a:p>
          <a:p>
            <a:r>
              <a:rPr lang="en-US" sz="4600" dirty="0" smtClean="0">
                <a:solidFill>
                  <a:prstClr val="black"/>
                </a:solidFill>
              </a:rPr>
              <a:t>Empowers to victory over sin</a:t>
            </a:r>
            <a:endParaRPr lang="en-US" sz="4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93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83896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 smtClean="0">
                <a:latin typeface="Cooper Black" panose="0208090404030B020404" pitchFamily="18" charset="0"/>
              </a:rPr>
              <a:t>My sin was an </a:t>
            </a:r>
            <a:br>
              <a:rPr lang="en-US" sz="4800" dirty="0" smtClean="0">
                <a:latin typeface="Cooper Black" panose="0208090404030B020404" pitchFamily="18" charset="0"/>
              </a:rPr>
            </a:b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ATTACK ON HIS HEART</a:t>
            </a:r>
            <a:r>
              <a:rPr lang="en-US" sz="4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/>
            </a:r>
            <a:br>
              <a:rPr lang="en-US" sz="4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en-US" sz="4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Yet…  		</a:t>
            </a:r>
            <a:endParaRPr lang="en-US" sz="4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08280" y="148939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11818" y="3376562"/>
            <a:ext cx="70947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solidFill>
                  <a:prstClr val="black"/>
                </a:solidFill>
              </a:rPr>
              <a:t>He gives me a new</a:t>
            </a:r>
            <a:r>
              <a:rPr lang="en-US" sz="4600" dirty="0" smtClean="0">
                <a:solidFill>
                  <a:prstClr val="black"/>
                </a:solidFill>
              </a:rPr>
              <a:t>:</a:t>
            </a:r>
          </a:p>
          <a:p>
            <a:pPr marL="685800" indent="-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600" dirty="0" smtClean="0">
                <a:solidFill>
                  <a:prstClr val="black"/>
                </a:solidFill>
              </a:rPr>
              <a:t>Name</a:t>
            </a:r>
          </a:p>
          <a:p>
            <a:pPr marL="685800" indent="-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600" dirty="0" smtClean="0">
                <a:solidFill>
                  <a:prstClr val="black"/>
                </a:solidFill>
              </a:rPr>
              <a:t>Position in His family</a:t>
            </a:r>
          </a:p>
          <a:p>
            <a:pPr marL="685800" indent="-6858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600" dirty="0" smtClean="0">
                <a:solidFill>
                  <a:prstClr val="black"/>
                </a:solidFill>
              </a:rPr>
              <a:t>Heart to serve Him</a:t>
            </a:r>
            <a:endParaRPr lang="en-US" sz="4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2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Romans 5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00153" y="3530204"/>
            <a:ext cx="7094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Access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Hope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Joy</a:t>
            </a:r>
            <a:endParaRPr lang="en-US" sz="6000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3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77413" cy="8815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5881" y="243570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Blessed are those that  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Mourn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5" y="3851031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shall be</a:t>
            </a:r>
          </a:p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Comforted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5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1546"/>
            <a:ext cx="9077413" cy="8815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95943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So who is called to be </a:t>
            </a:r>
            <a:r>
              <a:rPr lang="en-US" sz="60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Peacemakers</a:t>
            </a:r>
            <a:endParaRPr lang="en-US" sz="6000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" y="3276600"/>
            <a:ext cx="6427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Regular, ordinary </a:t>
            </a:r>
            <a:r>
              <a:rPr lang="en-US" sz="3200" dirty="0" smtClean="0">
                <a:solidFill>
                  <a:srgbClr val="FF0000"/>
                </a:solidFill>
              </a:rPr>
              <a:t>people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hearts set</a:t>
            </a:r>
            <a:r>
              <a:rPr lang="en-US" sz="3200" dirty="0" smtClean="0">
                <a:solidFill>
                  <a:srgbClr val="FF0000"/>
                </a:solidFill>
              </a:rPr>
              <a:t> to look like Jesus and will be </a:t>
            </a:r>
            <a:r>
              <a:rPr lang="en-US" sz="40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Called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Sons of God</a:t>
            </a:r>
            <a:endParaRPr lang="en-US" sz="44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2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66"/>
                </a:solidFill>
                <a:latin typeface="Cooper Black" panose="0208090404030B020404" pitchFamily="18" charset="0"/>
              </a:rPr>
              <a:t>2Cor.  5:14-20</a:t>
            </a:r>
            <a:endParaRPr lang="en-US" sz="5400" dirty="0">
              <a:solidFill>
                <a:srgbClr val="FFFF66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2Co 5:14 For the love of Christ compels us,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</a:t>
            </a:r>
            <a:r>
              <a:rPr lang="en-US" dirty="0"/>
              <a:t>we judge thus: that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One died for all, then all died</a:t>
            </a:r>
            <a:r>
              <a:rPr lang="en-US" dirty="0" smtClean="0"/>
              <a:t>;  </a:t>
            </a:r>
            <a:r>
              <a:rPr lang="en-US" dirty="0"/>
              <a:t>15 and He died for all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that </a:t>
            </a:r>
            <a:r>
              <a:rPr lang="en-US" dirty="0"/>
              <a:t>those who live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no longer for themselves</a:t>
            </a:r>
            <a:r>
              <a:rPr lang="en-US" dirty="0"/>
              <a:t>, but for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died for them and rose again.</a:t>
            </a:r>
          </a:p>
          <a:p>
            <a:pPr marL="0" indent="0">
              <a:buNone/>
            </a:pPr>
            <a:r>
              <a:rPr lang="en-US" dirty="0"/>
              <a:t> 16 Therefore, from now on,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FFCC"/>
                </a:solidFill>
              </a:rPr>
              <a:t>we </a:t>
            </a: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00FFCC"/>
                </a:solidFill>
              </a:rPr>
              <a:t>no one according to the flesh. </a:t>
            </a:r>
            <a:endParaRPr lang="en-US" b="1" dirty="0" smtClean="0">
              <a:solidFill>
                <a:srgbClr val="00FFCC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Even </a:t>
            </a:r>
            <a:r>
              <a:rPr lang="en-US" sz="2400" dirty="0"/>
              <a:t>though we have known Christ according to the flesh, yet now we know Him thus no longer.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71120"/>
            <a:ext cx="9011920" cy="6786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17 Therefore, if anyone is in Christ,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a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have passed away</a:t>
            </a:r>
            <a:r>
              <a:rPr lang="en-US" dirty="0"/>
              <a:t>; behold, all things have become new.</a:t>
            </a:r>
          </a:p>
          <a:p>
            <a:pPr marL="0" indent="0">
              <a:buNone/>
            </a:pPr>
            <a:r>
              <a:rPr lang="en-US" dirty="0"/>
              <a:t> 18 Now all things are of God, who has </a:t>
            </a:r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reconciled </a:t>
            </a:r>
            <a:r>
              <a:rPr lang="en-US" b="1" dirty="0">
                <a:solidFill>
                  <a:srgbClr val="00FFCC"/>
                </a:solidFill>
              </a:rPr>
              <a:t>us to Himself </a:t>
            </a:r>
            <a:r>
              <a:rPr lang="en-US" dirty="0"/>
              <a:t>through Jesus Christ, and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b="1" dirty="0">
                <a:solidFill>
                  <a:srgbClr val="00FFCC"/>
                </a:solidFill>
              </a:rPr>
              <a:t>given us the </a:t>
            </a:r>
            <a:r>
              <a:rPr lang="en-US" b="1" u="sng" dirty="0">
                <a:solidFill>
                  <a:srgbClr val="00FFCC"/>
                </a:solidFill>
              </a:rPr>
              <a:t>ministry</a:t>
            </a:r>
            <a:r>
              <a:rPr lang="en-US" b="1" dirty="0">
                <a:solidFill>
                  <a:srgbClr val="00FFCC"/>
                </a:solidFill>
              </a:rPr>
              <a:t> of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reconciliation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19 that is, that God was in Christ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reconciling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FFCC"/>
                </a:solidFill>
              </a:rPr>
              <a:t>the </a:t>
            </a:r>
            <a:r>
              <a:rPr lang="en-US" b="1" dirty="0">
                <a:solidFill>
                  <a:srgbClr val="00FFCC"/>
                </a:solidFill>
              </a:rPr>
              <a:t>world to Himself</a:t>
            </a:r>
            <a:r>
              <a:rPr lang="en-US" dirty="0"/>
              <a:t>, </a:t>
            </a:r>
            <a:r>
              <a:rPr lang="en-US" sz="2200" dirty="0"/>
              <a:t>not imputing their trespasses to them, and</a:t>
            </a:r>
            <a:r>
              <a:rPr lang="en-US" dirty="0"/>
              <a:t> </a:t>
            </a:r>
            <a:r>
              <a:rPr lang="en-US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committed to us the word of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reconciliation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20 Now then,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we are </a:t>
            </a:r>
            <a:r>
              <a:rPr lang="en-US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ambassadors 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for Christ</a:t>
            </a:r>
            <a:r>
              <a:rPr lang="en-US" dirty="0"/>
              <a:t>, as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though </a:t>
            </a:r>
            <a:r>
              <a:rPr lang="en-US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were pleading through us</a:t>
            </a:r>
            <a:r>
              <a:rPr lang="en-US" dirty="0"/>
              <a:t>: we implore you on Christ's behalf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6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 reconciled to God</a:t>
            </a:r>
            <a:r>
              <a:rPr lang="en-US" dirty="0" smtClean="0"/>
              <a:t>.</a:t>
            </a:r>
            <a:r>
              <a:rPr lang="en-US" sz="1800" dirty="0" smtClean="0"/>
              <a:t> </a:t>
            </a:r>
            <a:r>
              <a:rPr lang="en-US" sz="1800" dirty="0"/>
              <a:t>(NKJV)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taught by word &amp; </a:t>
            </a:r>
            <a:r>
              <a:rPr lang="en-US" b="1" i="1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b="1" i="1" u="sng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 21 epistles 19 begin with “grace &amp; PEACE”</a:t>
            </a:r>
          </a:p>
          <a:p>
            <a:pPr marL="0" indent="0">
              <a:buNone/>
            </a:pPr>
            <a:r>
              <a:rPr lang="en-US" dirty="0" smtClean="0"/>
              <a:t>If H.S. inspired that many salutation to begin this way then, </a:t>
            </a:r>
            <a:r>
              <a:rPr lang="en-US" b="1" i="1" dirty="0" smtClean="0">
                <a:solidFill>
                  <a:srgbClr val="00FFCC"/>
                </a:solidFill>
              </a:rPr>
              <a:t>IT MUST BE VERY IMPORTANT!</a:t>
            </a:r>
          </a:p>
          <a:p>
            <a:pPr marL="0" indent="0">
              <a:buNone/>
            </a:pPr>
            <a:endParaRPr lang="en-US" b="1" i="1" dirty="0">
              <a:solidFill>
                <a:srgbClr val="00FFC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Not merely quietness but ACTION </a:t>
            </a:r>
            <a:r>
              <a:rPr lang="en-US" i="1" dirty="0" smtClean="0">
                <a:solidFill>
                  <a:srgbClr val="FFC000"/>
                </a:solidFill>
              </a:rPr>
              <a:t>to be like </a:t>
            </a:r>
            <a:r>
              <a:rPr lang="en-US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en-US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2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4:4-28 </a:t>
            </a:r>
            <a:r>
              <a:rPr lang="en-US" dirty="0" smtClean="0"/>
              <a:t>– </a:t>
            </a:r>
            <a:r>
              <a:rPr lang="en-US" sz="4800" b="1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Peace!</a:t>
            </a:r>
            <a:endParaRPr lang="en-US" sz="4800" b="1" i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we peace lovers?</a:t>
            </a:r>
          </a:p>
          <a:p>
            <a:pPr marL="0" indent="0">
              <a:buNone/>
            </a:pPr>
            <a:r>
              <a:rPr lang="en-US" dirty="0" smtClean="0"/>
              <a:t>Concerned most about world peace?</a:t>
            </a:r>
          </a:p>
          <a:p>
            <a:pPr marL="0" indent="0">
              <a:buNone/>
            </a:pPr>
            <a:r>
              <a:rPr lang="en-US" dirty="0" smtClean="0"/>
              <a:t>OR…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ambassadors: </a:t>
            </a:r>
          </a:p>
          <a:p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PEACE?</a:t>
            </a:r>
          </a:p>
          <a:p>
            <a:r>
              <a:rPr lang="en-US" sz="36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reconciliation with God?</a:t>
            </a:r>
          </a:p>
          <a:p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grace and peace with God?</a:t>
            </a:r>
          </a:p>
          <a:p>
            <a:endParaRPr lang="en-US" sz="36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7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82200" cy="8815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1885" y="2133600"/>
            <a:ext cx="59641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Blessed are those are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Persecuted for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Righteousness sake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797" y="4191000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Theirs is the </a:t>
            </a:r>
          </a:p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Kingdom of Heaven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76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77413" cy="8815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5881" y="243570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Blessed are the  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Meek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5" y="3851031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shall</a:t>
            </a:r>
          </a:p>
          <a:p>
            <a:pPr algn="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Inherit the Earth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5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77413" cy="8815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5881" y="2286000"/>
            <a:ext cx="64447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Blessed are those who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Hunger / Thirst after righteousness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1" y="4114800"/>
            <a:ext cx="6427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shall </a:t>
            </a:r>
          </a:p>
          <a:p>
            <a:pPr algn="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Be Satisfied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5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Gentleness </a:t>
            </a:r>
            <a:r>
              <a:rPr lang="en-US" dirty="0" smtClean="0">
                <a:latin typeface="Cooper Black" panose="0208090404030B020404" pitchFamily="18" charset="0"/>
              </a:rPr>
              <a:t> - </a:t>
            </a:r>
            <a:r>
              <a:rPr lang="en-US" dirty="0" smtClean="0"/>
              <a:t>Matthew 5:1-6 </a:t>
            </a:r>
            <a:endParaRPr lang="en-US" dirty="0"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207402">
            <a:off x="2438400" y="3620854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James 4:8-10</a:t>
            </a:r>
          </a:p>
          <a:p>
            <a:r>
              <a:rPr lang="en-US" sz="5400" dirty="0" smtClean="0"/>
              <a:t>Psalm 32:3-5</a:t>
            </a:r>
          </a:p>
          <a:p>
            <a:r>
              <a:rPr lang="en-US" sz="5400" dirty="0" smtClean="0"/>
              <a:t>2Cor. 7:8-11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2196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37745" y="3594990"/>
            <a:ext cx="7094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Eph</a:t>
            </a:r>
            <a:r>
              <a:rPr lang="en-US" sz="5400" dirty="0" smtClean="0"/>
              <a:t> 4:1-3; 2Tim. 2:23-25</a:t>
            </a:r>
          </a:p>
          <a:p>
            <a:r>
              <a:rPr lang="en-US" sz="5400" dirty="0" smtClean="0"/>
              <a:t>Psa. 37:3-11; Phil. 3:8-9; Rom. 6:12-14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Gentleness </a:t>
            </a:r>
            <a:r>
              <a:rPr lang="en-US" smtClean="0">
                <a:latin typeface="Cooper Black" panose="0208090404030B020404" pitchFamily="18" charset="0"/>
              </a:rPr>
              <a:t> - </a:t>
            </a:r>
            <a:r>
              <a:rPr lang="en-US" smtClean="0"/>
              <a:t>Matthew 5:1-6 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8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1546"/>
            <a:ext cx="9077413" cy="88153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881" y="2435703"/>
            <a:ext cx="6444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Blessed are the </a:t>
            </a:r>
            <a:r>
              <a:rPr lang="en-US" sz="4400" dirty="0" smtClean="0">
                <a:solidFill>
                  <a:prstClr val="black"/>
                </a:solidFill>
              </a:rPr>
              <a:t> 	</a:t>
            </a:r>
            <a:r>
              <a:rPr lang="en-US" sz="44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MERCIFUL</a:t>
            </a:r>
            <a:endParaRPr lang="en-US" sz="4400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85" y="3851031"/>
            <a:ext cx="6427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FF0000"/>
                </a:solidFill>
              </a:rPr>
              <a:t>They shall receive </a:t>
            </a:r>
            <a:r>
              <a:rPr lang="en-US" sz="4400" dirty="0">
                <a:solidFill>
                  <a:srgbClr val="FF0000"/>
                </a:solidFill>
                <a:latin typeface="Cooper Black" panose="0208090404030B020404" pitchFamily="18" charset="0"/>
              </a:rPr>
              <a:t>MERCY</a:t>
            </a:r>
          </a:p>
        </p:txBody>
      </p:sp>
    </p:spTree>
    <p:extLst>
      <p:ext uri="{BB962C8B-B14F-4D97-AF65-F5344CB8AC3E}">
        <p14:creationId xmlns:p14="http://schemas.microsoft.com/office/powerpoint/2010/main" val="63876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5008"/>
          <a:stretch/>
        </p:blipFill>
        <p:spPr bwMode="auto">
          <a:xfrm>
            <a:off x="243840" y="1458913"/>
            <a:ext cx="891032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979487">
            <a:off x="1837745" y="4010488"/>
            <a:ext cx="709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Luke 10:25-37</a:t>
            </a:r>
          </a:p>
          <a:p>
            <a:r>
              <a:rPr lang="en-US" sz="5400" dirty="0" smtClean="0">
                <a:solidFill>
                  <a:prstClr val="black"/>
                </a:solidFill>
              </a:rPr>
              <a:t>Who is my neighbor?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Merciful </a:t>
            </a:r>
            <a:r>
              <a:rPr lang="en-US" dirty="0" smtClean="0">
                <a:solidFill>
                  <a:prstClr val="white"/>
                </a:solidFill>
                <a:latin typeface="Cooper Black" panose="0208090404030B020404" pitchFamily="18" charset="0"/>
              </a:rPr>
              <a:t> - </a:t>
            </a:r>
            <a:r>
              <a:rPr lang="en-US" dirty="0" smtClean="0">
                <a:solidFill>
                  <a:prstClr val="white"/>
                </a:solidFill>
              </a:rPr>
              <a:t>Matthew 5:7 </a:t>
            </a:r>
            <a:endParaRPr lang="en-US" dirty="0">
              <a:solidFill>
                <a:prstClr val="white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28787</TotalTime>
  <Words>1177</Words>
  <Application>Microsoft Office PowerPoint</Application>
  <PresentationFormat>On-screen Show (4:3)</PresentationFormat>
  <Paragraphs>197</Paragraphs>
  <Slides>36</Slides>
  <Notes>4</Notes>
  <HiddenSlides>21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Cooper Black</vt:lpstr>
      <vt:lpstr>Calibri</vt:lpstr>
      <vt:lpstr>Office Theme</vt:lpstr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Gentleness  - Matthew 5:1-6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Pure in Heart</vt:lpstr>
      <vt:lpstr>Three layers of the Heart</vt:lpstr>
      <vt:lpstr>Pure in Heart - Matthew 5:8</vt:lpstr>
      <vt:lpstr>Walking with God</vt:lpstr>
      <vt:lpstr>Pure in Heart – Mary?</vt:lpstr>
      <vt:lpstr>PowerPoint Presentation</vt:lpstr>
      <vt:lpstr>Romans 5:1-11</vt:lpstr>
      <vt:lpstr>PowerPoint Presentation</vt:lpstr>
      <vt:lpstr>PowerPoint Presentation</vt:lpstr>
      <vt:lpstr>Peacemaker - Matthew 5:9</vt:lpstr>
      <vt:lpstr>My sin was an  ATTACK ON HIS HEART Yet…    </vt:lpstr>
      <vt:lpstr>Romans 5</vt:lpstr>
      <vt:lpstr>PowerPoint Presentation</vt:lpstr>
      <vt:lpstr>2Cor.  5:14-20</vt:lpstr>
      <vt:lpstr>PowerPoint Presentation</vt:lpstr>
      <vt:lpstr>Jesus taught by word &amp; EXAMPLE</vt:lpstr>
      <vt:lpstr>John 4:4-28 – Prince of Peace!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Shanks</dc:creator>
  <cp:lastModifiedBy>William Shanks</cp:lastModifiedBy>
  <cp:revision>42</cp:revision>
  <dcterms:created xsi:type="dcterms:W3CDTF">2023-08-15T18:23:11Z</dcterms:created>
  <dcterms:modified xsi:type="dcterms:W3CDTF">2023-09-10T19:04:09Z</dcterms:modified>
</cp:coreProperties>
</file>