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3" r:id="rId3"/>
    <p:sldId id="304" r:id="rId4"/>
    <p:sldId id="268" r:id="rId5"/>
    <p:sldId id="258" r:id="rId6"/>
    <p:sldId id="296" r:id="rId7"/>
    <p:sldId id="299" r:id="rId8"/>
    <p:sldId id="291" r:id="rId9"/>
    <p:sldId id="259" r:id="rId10"/>
    <p:sldId id="273" r:id="rId11"/>
    <p:sldId id="257" r:id="rId12"/>
    <p:sldId id="285" r:id="rId13"/>
    <p:sldId id="280" r:id="rId14"/>
    <p:sldId id="292" r:id="rId15"/>
    <p:sldId id="279" r:id="rId16"/>
    <p:sldId id="278" r:id="rId17"/>
    <p:sldId id="276" r:id="rId18"/>
    <p:sldId id="277" r:id="rId19"/>
    <p:sldId id="271" r:id="rId20"/>
    <p:sldId id="283" r:id="rId21"/>
    <p:sldId id="284" r:id="rId22"/>
    <p:sldId id="293" r:id="rId23"/>
    <p:sldId id="295" r:id="rId24"/>
    <p:sldId id="288" r:id="rId25"/>
    <p:sldId id="289" r:id="rId26"/>
    <p:sldId id="260" r:id="rId27"/>
    <p:sldId id="282" r:id="rId28"/>
    <p:sldId id="264" r:id="rId29"/>
  </p:sldIdLst>
  <p:sldSz cx="12192000" cy="6858000"/>
  <p:notesSz cx="7010400" cy="9296400"/>
  <p:embeddedFontLs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Arial Rounded MT Bold" panose="020F0704030504030204" pitchFamily="34" charset="0"/>
      <p:regular r:id="rId36"/>
    </p:embeddedFont>
    <p:embeddedFont>
      <p:font typeface="Franklin Gothic Medium" panose="020B0603020102020204" pitchFamily="34" charset="0"/>
      <p:regular r:id="rId37"/>
      <p:italic r:id="rId38"/>
    </p:embeddedFont>
    <p:embeddedFont>
      <p:font typeface="Impact" panose="020B0806030902050204" pitchFamily="34" charset="0"/>
      <p:regular r:id="rId39"/>
    </p:embeddedFont>
    <p:embeddedFont>
      <p:font typeface="Informal Roman" panose="030604020304060B0204" pitchFamily="66" charset="0"/>
      <p:regular r:id="rId40"/>
    </p:embeddedFont>
    <p:embeddedFont>
      <p:font typeface="Segoe UI Black" panose="020B0A02040204020203" pitchFamily="34" charset="0"/>
      <p:bold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73" autoAdjust="0"/>
  </p:normalViewPr>
  <p:slideViewPr>
    <p:cSldViewPr>
      <p:cViewPr varScale="1">
        <p:scale>
          <a:sx n="74" d="100"/>
          <a:sy n="74" d="100"/>
        </p:scale>
        <p:origin x="139" y="5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7/18/2022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7/18/2022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74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5F83A25-16FD-97FE-15AA-F549240F7C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E4B56-9BAD-4DC8-8DC5-66F7BCDD10E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84747277-0527-BF03-1443-9AAD1EC5A9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52941799-5137-8A37-910D-0BDDC649E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588D28-F949-0B70-758D-EECA7D60AF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0A8B2-0AD1-4DFE-B079-859B20AF064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15003684-CD5D-4A8F-5DB6-23C86A30B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810D043-F249-455D-E2ED-BE8CD7086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7FF83C-955B-C35B-6B4B-D8F47D3EA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40F94-D1F5-4392-A964-948533C433E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B3271877-CED7-1B70-F51D-B0718154C3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D29C07-FA34-A764-4092-B8F30281F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81D823-6E89-3136-18DE-6F31D26231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2F514-7027-4BEB-B0C5-B09EA5E0E50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55AE8D08-5E45-C094-5305-6512D5FA5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479899F-4523-D381-AA10-141F9D9AE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4B2164-6A61-DD22-2C95-83E2F1E0E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16D257-4734-4E49-84B6-4D63554D42A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45FFDD7-C263-47C8-5B59-43FD2013C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B363371A-3E01-8E59-2D85-0EBFC2A64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9B8D9F-2A9F-319F-71EC-3727C05E38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240DB-CEBC-428D-A969-1AF4FB6C4C6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05698FE3-B0CC-1240-EC66-DD0D0B784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DEF1FAD6-7266-109A-E7A1-80B42014F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F854E8-F240-4654-6683-36A18E92C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DD2B6-B507-466F-813C-0F100DB3D6D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89539566-3FF0-FF60-C3DF-15A1403FE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B4ADED18-8A82-3BCB-CFED-AC427FCFA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3B3FCD-37ED-87E1-70D3-04659DF785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77FF5-64E0-4AC4-9123-CBDEE10B631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DF82B0AB-DF5E-82A4-4950-3C383D331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DDE2F30-0181-AF06-0148-766C72FD1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5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673EF4-1FA6-DFDA-45EE-D3A35806E1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2AEBA-C432-428D-A485-E77D606E6BB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E579E76B-F2B2-4538-4B8E-BFDCACE8E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8A6BD0C4-FB03-0635-B3DE-F228609B3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Do we see….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Father sent Me, and I live because of the Father, so he who feeds on Me will live because of Me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68C4CF-A2A3-62FB-31DB-CCBBE0F71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3D8CC-D70C-4C9C-822A-AC64F0B0DF7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547FA565-1031-819F-82FA-6C8A67697F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824CAC99-3E0E-5A67-3026-CAFD3C90F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103C2B-944A-C2AC-24B3-1187C7DC6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EFE0B-7B85-45D2-8D02-0CB74AF84CE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D21538CC-F903-2984-CF31-17039D775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9A1CB36C-1539-688F-A3B4-6546C6A57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1A9EB2-3822-9E74-749C-E15D524C8C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157B1-278F-4D1F-8C16-D1421793AAE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BBCB42D4-8DAC-F570-59F5-81B58BF5A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E8302606-328B-74DF-5CF9-0E61B9C8A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823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1A5CBD-B094-C498-CA31-48C24F1E9A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C28D2-9596-4180-8360-6D89C5D7E8A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CB82F612-061E-D9CA-2307-90A860412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10862184-3B18-6D0B-3F1A-C1C44BB28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A68B46-CCC3-6864-10F9-0244BF7FA6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98EFC-B4A9-4D3B-89E5-186C6E42A21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5F3E75C7-97FF-59C3-C9C4-972159D1D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E12F10B-9A25-3F16-89DF-E7B9E67B9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544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ECC933-F45E-1C14-E908-A7028504EF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C4580-A2CA-4BB1-B382-F23510F8846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B388DB54-6689-4E86-EAEA-064E24D24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74B40338-34DB-F088-8572-C5B712C95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4E85F5-69D4-0AEA-AD90-8A233CC57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3A8A5-BE2A-4A3A-8F83-B26E57FC5DB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B46C0FD9-8BF5-D93F-8DCF-815763E526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64D26A6-F9A2-32EA-A579-CD05D609A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2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939333-9414-4F5B-9A01-D29C2210A87D}" type="slidenum">
              <a:rPr lang="en-US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3500" y="0"/>
            <a:ext cx="3165475" cy="178117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1936750"/>
            <a:ext cx="5608320" cy="66624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3ED834-7A0D-4F38-EDED-621548B81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21993-E927-4085-A069-F7EC3AD0FFF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DF3C50C1-8FFD-D968-118E-9B6E38F39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B6B5F47F-56A4-5B5C-3667-72D807133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24CADA-1E33-C17B-E452-24812916DD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8D71A-DB1D-42A7-9CD7-28EA1C95A05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9CD3C99F-A429-FF4A-5BB6-FE08AD5C44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AA3984E8-51AA-253E-C7D1-642A7D168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200D71-1F12-E0F7-F18E-B62A82D3BB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3CCBE-BFC4-4E06-9BF5-CD15BFAC508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6969B39E-E37B-5A5D-1619-1D71C2CBA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3FE3B756-5615-FB22-9A94-0979F19B8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51F7D0-57CB-3E1A-7939-001CFCAD4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1F9DC-1FDA-4215-A34A-488AF06457A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B04E7967-55B9-F0D9-CA32-A6CECFFBC7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11D363EA-5F7E-3AAA-6BAE-F2523A1D3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103C2B-944A-C2AC-24B3-1187C7DC6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EFE0B-7B85-45D2-8D02-0CB74AF84CE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D21538CC-F903-2984-CF31-17039D775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9A1CB36C-1539-688F-A3B4-6546C6A57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7/18/2022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7/18/2022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7/18/2022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7/18/2022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7/18/2022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7/18/2022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7/18/2022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381000"/>
            <a:ext cx="4098175" cy="5715000"/>
          </a:xfrm>
        </p:spPr>
        <p:txBody>
          <a:bodyPr>
            <a:normAutofit fontScale="90000"/>
          </a:bodyPr>
          <a:lstStyle/>
          <a:p>
            <a:r>
              <a:rPr lang="en-US" dirty="0"/>
              <a:t>Allow God to Reach deep into our</a:t>
            </a:r>
            <a:br>
              <a:rPr lang="en-US" dirty="0"/>
            </a:br>
            <a:r>
              <a:rPr lang="en-US" sz="12800" dirty="0"/>
              <a:t>Heart</a:t>
            </a:r>
            <a:br>
              <a:rPr lang="en-US" dirty="0"/>
            </a:br>
            <a:r>
              <a:rPr lang="en-US" dirty="0"/>
              <a:t>Through His</a:t>
            </a:r>
            <a:br>
              <a:rPr lang="en-US" dirty="0"/>
            </a:br>
            <a:r>
              <a:rPr lang="en-US" sz="12800" dirty="0"/>
              <a:t>Word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152" y="5715000"/>
            <a:ext cx="3640975" cy="990600"/>
          </a:xfrm>
        </p:spPr>
        <p:txBody>
          <a:bodyPr>
            <a:normAutofit/>
          </a:bodyPr>
          <a:lstStyle/>
          <a:p>
            <a:pPr algn="r"/>
            <a:r>
              <a:rPr lang="en-US" sz="5400" dirty="0"/>
              <a:t>John 6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82D8C541-8DB1-47DE-DB73-05C816A24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10972800" cy="3581400"/>
          </a:xfrm>
        </p:spPr>
        <p:txBody>
          <a:bodyPr/>
          <a:lstStyle/>
          <a:p>
            <a:pPr marL="0" lvl="0" indent="0">
              <a:buNone/>
            </a:pPr>
            <a:r>
              <a:rPr lang="en-US" altLang="en-US" sz="4400" dirty="0">
                <a:latin typeface="Arial Narrow" panose="020B0606020202030204" pitchFamily="34" charset="0"/>
              </a:rPr>
              <a:t>For I am not ashamed of the gospel of Christ, for it is the </a:t>
            </a:r>
            <a:r>
              <a:rPr lang="en-US" altLang="en-US" sz="5400" b="1" dirty="0">
                <a:latin typeface="Arial Narrow" panose="020B0606020202030204" pitchFamily="34" charset="0"/>
              </a:rPr>
              <a:t>power of God to salvation for everyone who believes</a:t>
            </a:r>
            <a:r>
              <a:rPr lang="en-US" altLang="en-US" sz="4400" dirty="0">
                <a:latin typeface="Arial Narrow" panose="020B0606020202030204" pitchFamily="34" charset="0"/>
              </a:rPr>
              <a:t>, for the Jew first and also for the Greek.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926A8C74-20BF-8A0F-F48F-A9E5CFC67C0E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653440" y="4495800"/>
            <a:ext cx="1123375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xley LET" pitchFamily="2" charset="0"/>
              </a:rPr>
              <a:t>What gives the gospel power?</a:t>
            </a:r>
          </a:p>
          <a:p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xley LET" pitchFamily="2" charset="0"/>
              </a:rPr>
              <a:t>Did the OT have this same power?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0DBE2E-0F30-24AC-2432-C2FB985B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1:16</a:t>
            </a:r>
            <a:r>
              <a:rPr lang="en-US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744200" cy="1325563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Subway" pitchFamily="2" charset="0"/>
              </a:rPr>
              <a:t>God’s Influence Over Time Is Diminished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799"/>
            <a:ext cx="10134600" cy="45720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Romans 2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Hypocritical Judging 1-2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Forgetting Judgment for them 3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Belittle God’s Long-suffering 4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Others need to repent – not me 4-10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Hear &amp; Not Doing 12-16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Belief that “I Am Doing!?”17-24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Judging by Externals 25-29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593ADB2-C10C-D60F-8AE3-1AFC97C0D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96850"/>
            <a:ext cx="7772400" cy="1212850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en-US" altLang="en-US" sz="8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Romans 2:29</a:t>
            </a:r>
            <a:endParaRPr lang="en-US" alt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89ED47B-526A-95F9-60DA-0A5E6B6C5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11125200" cy="4343400"/>
          </a:xfrm>
        </p:spPr>
        <p:txBody>
          <a:bodyPr/>
          <a:lstStyle/>
          <a:p>
            <a:pPr>
              <a:spcAft>
                <a:spcPts val="900"/>
              </a:spcAft>
              <a:buNone/>
            </a:pPr>
            <a:r>
              <a:rPr lang="en-US" altLang="en-US" sz="5400" dirty="0">
                <a:latin typeface="Arial Narrow" panose="020B0606020202030204" pitchFamily="34" charset="0"/>
              </a:rPr>
              <a:t>29 but </a:t>
            </a:r>
            <a:r>
              <a:rPr lang="en-US" altLang="en-US" sz="5400" i="1" dirty="0">
                <a:latin typeface="Arial Narrow" panose="020B0606020202030204" pitchFamily="34" charset="0"/>
              </a:rPr>
              <a:t>he</a:t>
            </a:r>
            <a:r>
              <a:rPr lang="en-US" altLang="en-US" sz="5400" dirty="0">
                <a:latin typeface="Arial Narrow" panose="020B0606020202030204" pitchFamily="34" charset="0"/>
              </a:rPr>
              <a:t> </a:t>
            </a:r>
            <a:r>
              <a:rPr lang="en-US" altLang="en-US" sz="5400" i="1" dirty="0">
                <a:latin typeface="Arial Narrow" panose="020B0606020202030204" pitchFamily="34" charset="0"/>
              </a:rPr>
              <a:t>is</a:t>
            </a:r>
            <a:r>
              <a:rPr lang="en-US" altLang="en-US" sz="5400" dirty="0">
                <a:latin typeface="Arial Narrow" panose="020B0606020202030204" pitchFamily="34" charset="0"/>
              </a:rPr>
              <a:t> a Jew who </a:t>
            </a:r>
            <a:r>
              <a:rPr lang="en-US" altLang="en-US" sz="5400" i="1" dirty="0">
                <a:latin typeface="Arial Narrow" panose="020B0606020202030204" pitchFamily="34" charset="0"/>
              </a:rPr>
              <a:t>is</a:t>
            </a:r>
            <a:r>
              <a:rPr lang="en-US" altLang="en-US" sz="5400" dirty="0">
                <a:latin typeface="Arial Narrow" panose="020B0606020202030204" pitchFamily="34" charset="0"/>
              </a:rPr>
              <a:t> </a:t>
            </a:r>
            <a:r>
              <a:rPr lang="en-US" altLang="en-US" sz="5400" i="1" dirty="0">
                <a:latin typeface="Arial Narrow" panose="020B0606020202030204" pitchFamily="34" charset="0"/>
              </a:rPr>
              <a:t>one</a:t>
            </a:r>
            <a:r>
              <a:rPr lang="en-US" altLang="en-US" sz="5400" dirty="0">
                <a:latin typeface="Arial Narrow" panose="020B0606020202030204" pitchFamily="34" charset="0"/>
              </a:rPr>
              <a:t> inwardly; and circumcision </a:t>
            </a:r>
            <a:r>
              <a:rPr lang="en-US" altLang="en-US" sz="5400" i="1" dirty="0">
                <a:latin typeface="Arial Narrow" panose="020B0606020202030204" pitchFamily="34" charset="0"/>
              </a:rPr>
              <a:t>is</a:t>
            </a:r>
            <a:r>
              <a:rPr lang="en-US" altLang="en-US" sz="5400" dirty="0">
                <a:latin typeface="Arial Narrow" panose="020B0606020202030204" pitchFamily="34" charset="0"/>
              </a:rPr>
              <a:t> </a:t>
            </a:r>
            <a:r>
              <a:rPr lang="en-US" altLang="en-US" sz="5400" i="1" dirty="0">
                <a:latin typeface="Arial Narrow" panose="020B0606020202030204" pitchFamily="34" charset="0"/>
              </a:rPr>
              <a:t>that</a:t>
            </a:r>
            <a:r>
              <a:rPr lang="en-US" altLang="en-US" sz="5400" dirty="0">
                <a:latin typeface="Arial Narrow" panose="020B0606020202030204" pitchFamily="34" charset="0"/>
              </a:rPr>
              <a:t> of the heart, </a:t>
            </a:r>
            <a:r>
              <a:rPr lang="en-US" altLang="en-US" sz="5400" b="1" u="sng" dirty="0">
                <a:latin typeface="Arial Narrow" panose="020B0606020202030204" pitchFamily="34" charset="0"/>
              </a:rPr>
              <a:t>in the Spirit, not in the letter</a:t>
            </a:r>
            <a:r>
              <a:rPr lang="en-US" altLang="en-US" sz="5400" dirty="0">
                <a:latin typeface="Arial Narrow" panose="020B0606020202030204" pitchFamily="34" charset="0"/>
              </a:rPr>
              <a:t>; whose praise </a:t>
            </a:r>
            <a:r>
              <a:rPr lang="en-US" altLang="en-US" sz="5400" i="1" dirty="0">
                <a:latin typeface="Arial Narrow" panose="020B0606020202030204" pitchFamily="34" charset="0"/>
              </a:rPr>
              <a:t>is</a:t>
            </a:r>
            <a:r>
              <a:rPr lang="en-US" altLang="en-US" sz="5400" dirty="0">
                <a:latin typeface="Arial Narrow" panose="020B0606020202030204" pitchFamily="34" charset="0"/>
              </a:rPr>
              <a:t> not from men but from God.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A9978-F0F6-D22B-E9C7-81E5620CF46F}"/>
              </a:ext>
            </a:extLst>
          </p:cNvPr>
          <p:cNvSpPr txBox="1"/>
          <p:nvPr/>
        </p:nvSpPr>
        <p:spPr>
          <a:xfrm>
            <a:off x="2971800" y="4953000"/>
            <a:ext cx="60942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Spirit vs. letter</a:t>
            </a:r>
            <a:endParaRPr lang="en-US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6A4DAE6-5C04-0F65-5805-A47C38259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20775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en-US" alt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Romans 7:6</a:t>
            </a:r>
            <a:endParaRPr lang="en-US" alt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bway" pitchFamily="2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38CFAC6-BA6D-025A-AA06-0A08A5CD6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11658600" cy="4038600"/>
          </a:xfrm>
        </p:spPr>
        <p:txBody>
          <a:bodyPr>
            <a:noAutofit/>
          </a:bodyPr>
          <a:lstStyle/>
          <a:p>
            <a:pPr algn="ctr">
              <a:spcAft>
                <a:spcPts val="900"/>
              </a:spcAft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6 </a:t>
            </a:r>
            <a:r>
              <a:rPr lang="en-US" altLang="en-US" sz="5400" dirty="0">
                <a:latin typeface="Arial Narrow" panose="020B0606020202030204" pitchFamily="34" charset="0"/>
              </a:rPr>
              <a:t>But now we have been delivered from the law, having died to what we were held by, so that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we should serve in the newness of the Spirit and </a:t>
            </a:r>
            <a:r>
              <a:rPr lang="en-US" alt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not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the oldness of the letter</a:t>
            </a:r>
            <a:r>
              <a:rPr lang="en-US" altLang="en-US" sz="5400" dirty="0">
                <a:latin typeface="Arial Narrow" panose="020B0606020202030204" pitchFamily="34" charset="0"/>
              </a:rPr>
              <a:t>.</a:t>
            </a:r>
            <a:br>
              <a:rPr lang="en-US" altLang="en-US" sz="5400" dirty="0">
                <a:latin typeface="Arial Narrow" panose="020B0606020202030204" pitchFamily="34" charset="0"/>
              </a:rPr>
            </a:b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0A1B5C-890F-2B3E-CEA7-4F51E7111C3E}"/>
              </a:ext>
            </a:extLst>
          </p:cNvPr>
          <p:cNvSpPr txBox="1"/>
          <p:nvPr/>
        </p:nvSpPr>
        <p:spPr>
          <a:xfrm flipH="1">
            <a:off x="960119" y="5105400"/>
            <a:ext cx="10012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Spirit vs. letter</a:t>
            </a:r>
            <a:endParaRPr lang="en-US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9D7E0F4-26A6-69BF-F4CF-FFC6EB88D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8915400" cy="914400"/>
          </a:xfrm>
        </p:spPr>
        <p:txBody>
          <a:bodyPr>
            <a:noAutofit/>
          </a:bodyPr>
          <a:lstStyle/>
          <a:p>
            <a:r>
              <a:rPr lang="en-US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2 Corinthians 3</a:t>
            </a:r>
            <a:endParaRPr lang="en-US" alt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A401F1A-A1C2-17E8-5620-13AFEA5CE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11430000" cy="4572000"/>
          </a:xfrm>
        </p:spPr>
        <p:txBody>
          <a:bodyPr/>
          <a:lstStyle/>
          <a:p>
            <a:pPr>
              <a:spcAft>
                <a:spcPts val="900"/>
              </a:spcAft>
              <a:buNone/>
            </a:pPr>
            <a:r>
              <a:rPr lang="en-US" altLang="en-US" sz="4000" dirty="0">
                <a:latin typeface="Arial Narrow" panose="020B0606020202030204" pitchFamily="34" charset="0"/>
              </a:rPr>
              <a:t>2 You are our epistle written in our hearts, known and read by all men; 3 clearly </a:t>
            </a:r>
            <a:r>
              <a:rPr lang="en-US" altLang="en-US" sz="4000" i="1" dirty="0">
                <a:latin typeface="Arial Narrow" panose="020B0606020202030204" pitchFamily="34" charset="0"/>
              </a:rPr>
              <a:t>you</a:t>
            </a:r>
            <a:r>
              <a:rPr lang="en-US" altLang="en-US" sz="4000" dirty="0">
                <a:latin typeface="Arial Narrow" panose="020B0606020202030204" pitchFamily="34" charset="0"/>
              </a:rPr>
              <a:t> </a:t>
            </a:r>
            <a:r>
              <a:rPr lang="en-US" altLang="en-US" sz="4000" i="1" dirty="0">
                <a:latin typeface="Arial Narrow" panose="020B0606020202030204" pitchFamily="34" charset="0"/>
              </a:rPr>
              <a:t>are</a:t>
            </a:r>
            <a:r>
              <a:rPr lang="en-US" altLang="en-US" sz="4000" dirty="0">
                <a:latin typeface="Arial Narrow" panose="020B0606020202030204" pitchFamily="34" charset="0"/>
              </a:rPr>
              <a:t> an epistle of Christ, </a:t>
            </a:r>
          </a:p>
          <a:p>
            <a:pPr>
              <a:spcAft>
                <a:spcPts val="900"/>
              </a:spcAft>
              <a:buNone/>
            </a:pPr>
            <a:r>
              <a:rPr lang="en-US" altLang="en-US" sz="4000" dirty="0">
                <a:latin typeface="Arial Narrow" panose="020B0606020202030204" pitchFamily="34" charset="0"/>
              </a:rPr>
              <a:t>ministered by us, </a:t>
            </a:r>
            <a:r>
              <a:rPr lang="en-US" altLang="en-US" sz="4400" b="1" u="sng" dirty="0">
                <a:latin typeface="Arial Narrow" panose="020B0606020202030204" pitchFamily="34" charset="0"/>
              </a:rPr>
              <a:t>written</a:t>
            </a:r>
            <a:r>
              <a:rPr lang="en-US" altLang="en-US" sz="4000" dirty="0">
                <a:latin typeface="Arial Narrow" panose="020B0606020202030204" pitchFamily="34" charset="0"/>
              </a:rPr>
              <a:t> not with ink but </a:t>
            </a:r>
          </a:p>
          <a:p>
            <a:pPr>
              <a:spcAft>
                <a:spcPts val="900"/>
              </a:spcAft>
              <a:buNone/>
            </a:pPr>
            <a:r>
              <a:rPr lang="en-US" altLang="en-US" sz="4400" b="1" u="sng" dirty="0">
                <a:latin typeface="Arial Narrow" panose="020B0606020202030204" pitchFamily="34" charset="0"/>
              </a:rPr>
              <a:t>by the Spirit of the living God</a:t>
            </a:r>
            <a:r>
              <a:rPr lang="en-US" altLang="en-US" sz="4000" dirty="0">
                <a:latin typeface="Arial Narrow" panose="020B0606020202030204" pitchFamily="34" charset="0"/>
              </a:rPr>
              <a:t>, not on tablets of stone but on tablets of flesh, </a:t>
            </a:r>
            <a:r>
              <a:rPr lang="en-US" altLang="en-US" sz="4000" i="1" dirty="0">
                <a:latin typeface="Arial Narrow" panose="020B0606020202030204" pitchFamily="34" charset="0"/>
              </a:rPr>
              <a:t>that</a:t>
            </a:r>
            <a:r>
              <a:rPr lang="en-US" altLang="en-US" sz="4000" dirty="0">
                <a:latin typeface="Arial Narrow" panose="020B0606020202030204" pitchFamily="34" charset="0"/>
              </a:rPr>
              <a:t> </a:t>
            </a:r>
            <a:r>
              <a:rPr lang="en-US" altLang="en-US" sz="4000" i="1" dirty="0">
                <a:latin typeface="Arial Narrow" panose="020B0606020202030204" pitchFamily="34" charset="0"/>
              </a:rPr>
              <a:t>is,</a:t>
            </a:r>
            <a:r>
              <a:rPr lang="en-US" altLang="en-US" sz="4000" dirty="0">
                <a:latin typeface="Arial Narrow" panose="020B0606020202030204" pitchFamily="34" charset="0"/>
              </a:rPr>
              <a:t> </a:t>
            </a:r>
            <a:r>
              <a:rPr lang="en-US" altLang="en-US" sz="6000" b="1" dirty="0">
                <a:latin typeface="Arial Narrow" panose="020B0606020202030204" pitchFamily="34" charset="0"/>
              </a:rPr>
              <a:t>of the heart.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4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E36406C-ADC2-7950-48E3-48FCEFB89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11658600" cy="502920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4 And we have such trust through Christ toward God. 5 Not that we are sufficient of ourselves to think of anything as </a:t>
            </a:r>
            <a:r>
              <a:rPr lang="en-US" altLang="en-US" sz="2800" i="1" dirty="0">
                <a:solidFill>
                  <a:schemeClr val="tx1"/>
                </a:solidFill>
                <a:latin typeface="Arial Narrow" panose="020B0606020202030204" pitchFamily="34" charset="0"/>
              </a:rPr>
              <a:t>being</a:t>
            </a:r>
            <a:r>
              <a:rPr lang="en-US" alt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from ourselves, but our sufficiency </a:t>
            </a:r>
            <a:r>
              <a:rPr lang="en-US" altLang="en-US" sz="2800" i="1" dirty="0">
                <a:solidFill>
                  <a:schemeClr val="tx1"/>
                </a:solidFill>
                <a:latin typeface="Arial Narrow" panose="020B0606020202030204" pitchFamily="34" charset="0"/>
              </a:rPr>
              <a:t>is</a:t>
            </a:r>
            <a:r>
              <a:rPr lang="en-US" alt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from God,6 who also made us sufficient as ministers of the new covenant,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Arial Narrow" panose="020B0606020202030204" pitchFamily="34" charset="0"/>
              </a:rPr>
              <a:t>not of the </a:t>
            </a:r>
            <a:r>
              <a:rPr lang="en-US" altLang="en-US" sz="5400" b="1" dirty="0">
                <a:solidFill>
                  <a:schemeClr val="tx1"/>
                </a:solidFill>
                <a:latin typeface="Subway" pitchFamily="2" charset="0"/>
              </a:rPr>
              <a:t>letter</a:t>
            </a:r>
            <a:r>
              <a:rPr lang="en-US" altLang="en-US" sz="5400" b="1" dirty="0">
                <a:solidFill>
                  <a:schemeClr val="tx1"/>
                </a:solidFill>
                <a:latin typeface="Arial Narrow" panose="020B0606020202030204" pitchFamily="34" charset="0"/>
              </a:rPr>
              <a:t> but of the Spirit</a:t>
            </a:r>
            <a:r>
              <a:rPr lang="en-US" altLang="en-US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  <a:r>
              <a:rPr lang="en-US" alt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for the</a:t>
            </a:r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5400" b="1" dirty="0">
                <a:solidFill>
                  <a:schemeClr val="tx1"/>
                </a:solidFill>
                <a:latin typeface="Subway" pitchFamily="2" charset="0"/>
              </a:rPr>
              <a:t>letter</a:t>
            </a:r>
            <a:r>
              <a:rPr lang="en-US" altLang="en-US" sz="5400" b="1" dirty="0">
                <a:solidFill>
                  <a:schemeClr val="tx1"/>
                </a:solidFill>
                <a:latin typeface="Arial Narrow" panose="020B0606020202030204" pitchFamily="34" charset="0"/>
              </a:rPr>
              <a:t> kills, but the Spirit gives life.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altLang="en-US" sz="5400" dirty="0">
                <a:solidFill>
                  <a:schemeClr val="tx1"/>
                </a:solidFill>
                <a:latin typeface="Impact" panose="020B0806030902050204" pitchFamily="34" charset="0"/>
              </a:rPr>
              <a:t>What role does Spirit play?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altLang="en-US" sz="5400" dirty="0">
                <a:solidFill>
                  <a:schemeClr val="tx1"/>
                </a:solidFill>
                <a:latin typeface="Impact" panose="020B0806030902050204" pitchFamily="34" charset="0"/>
              </a:rPr>
              <a:t>When we hear the Word do we hear God?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FB7E5-2D16-5E51-9D0A-5202D38FBC86}"/>
              </a:ext>
            </a:extLst>
          </p:cNvPr>
          <p:cNvSpPr txBox="1"/>
          <p:nvPr/>
        </p:nvSpPr>
        <p:spPr>
          <a:xfrm>
            <a:off x="914400" y="1524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2Corinthians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959025E-4CAC-F46B-617D-7D2636F2B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51620"/>
            <a:ext cx="11582400" cy="2110580"/>
          </a:xfrm>
        </p:spPr>
        <p:txBody>
          <a:bodyPr/>
          <a:lstStyle/>
          <a:p>
            <a:pPr algn="ctr"/>
            <a:r>
              <a:rPr lang="en-US" altLang="en-US" sz="6000" dirty="0">
                <a:latin typeface="Arial Narrow" panose="020B0606020202030204" pitchFamily="34" charset="0"/>
              </a:rPr>
              <a:t>Can Spirit work separate &amp; apart from the word?</a:t>
            </a:r>
            <a:endParaRPr lang="en-US" altLang="en-US" dirty="0">
              <a:latin typeface="Arial Narrow" panose="020B0606020202030204" pitchFamily="34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6377DAB-6C99-0D85-62C7-44A5CC72D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971800"/>
            <a:ext cx="10744200" cy="2895600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latin typeface="Subway" pitchFamily="2" charset="0"/>
              </a:rPr>
              <a:t>Can the Word work separate and apart from the Spirit?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9C25F5F-1AF7-4BD5-F02B-7AE406464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Letter - </a:t>
            </a:r>
            <a:r>
              <a:rPr lang="en-US" altLang="en-US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Gramma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#1121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DB9380A-DED5-7443-2D45-C58F111BF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734800" cy="5015630"/>
          </a:xfrm>
        </p:spPr>
        <p:txBody>
          <a:bodyPr/>
          <a:lstStyle/>
          <a:p>
            <a:pPr lvl="2">
              <a:buFont typeface="Wingdings" panose="05000000000000000000" pitchFamily="2" charset="2"/>
              <a:buNone/>
            </a:pPr>
            <a:r>
              <a:rPr lang="en-US" altLang="en-US" dirty="0"/>
              <a:t>AV - letter 9, bill 2, writing 1, learning 1, scripture 1, written 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3600" dirty="0"/>
              <a:t>1) a letter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dirty="0"/>
              <a:t>2) any writing, a document or record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800" dirty="0"/>
              <a:t>2a)a note of hand, bill, bond, account, written acknowledgement of a debt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800" dirty="0"/>
              <a:t>2b) a letter, an epistle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800" dirty="0"/>
              <a:t>2c) the sacred writings (of the OT)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 dirty="0"/>
              <a:t>3</a:t>
            </a:r>
            <a:r>
              <a:rPr lang="en-US" altLang="en-US" sz="3600" dirty="0"/>
              <a:t>) letters, i.e. learning of sacred learning</a:t>
            </a:r>
            <a:endParaRPr lang="en-US" altLang="en-US" sz="3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D362F533-F275-C76C-B53A-E189F98DF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10668000" cy="1600200"/>
          </a:xfrm>
        </p:spPr>
        <p:txBody>
          <a:bodyPr/>
          <a:lstStyle/>
          <a:p>
            <a:pPr algn="l"/>
            <a:r>
              <a:rPr lang="en-US" altLang="en-US" sz="4000" b="1" dirty="0"/>
              <a:t>To Embrace, Approach, Research </a:t>
            </a:r>
            <a:br>
              <a:rPr lang="en-US" altLang="en-US" sz="4000" b="1" dirty="0"/>
            </a:br>
            <a:r>
              <a:rPr lang="en-US" altLang="en-US" b="1" dirty="0"/>
              <a:t>God’s Word </a:t>
            </a:r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Mere Document</a:t>
            </a:r>
            <a:r>
              <a:rPr lang="en-US" altLang="en-US" b="1" dirty="0"/>
              <a:t>…</a:t>
            </a:r>
            <a:endParaRPr lang="en-US" altLang="en-US" dirty="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83641E3-4983-E6CB-8EF2-4852EB16A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11125200" cy="41148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/>
              <a:t>Disconnects God from his word</a:t>
            </a:r>
          </a:p>
          <a:p>
            <a:pPr algn="ctr"/>
            <a:r>
              <a:rPr lang="en-US" altLang="en-US" sz="4000" b="1" dirty="0"/>
              <a:t>Kill’s, Nullifies, Neutralizes &amp; Quenches  </a:t>
            </a:r>
          </a:p>
          <a:p>
            <a:pPr algn="ctr"/>
            <a:r>
              <a:rPr lang="en-US" altLang="en-US" sz="4800" b="1" dirty="0"/>
              <a:t>The Spirit’s Power </a:t>
            </a:r>
          </a:p>
          <a:p>
            <a:pPr algn="ctr"/>
            <a:r>
              <a:rPr lang="en-US" altLang="en-US" sz="4800" b="1" dirty="0"/>
              <a:t>To help us become </a:t>
            </a:r>
          </a:p>
          <a:p>
            <a:pPr algn="ctr"/>
            <a:r>
              <a:rPr lang="en-US" altLang="en-US" sz="4800" b="1" dirty="0"/>
              <a:t>what god wants us to be!</a:t>
            </a:r>
            <a:endParaRPr lang="en-US" altLang="en-US" sz="11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987A-D64B-8074-7BCB-240EC039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9220"/>
            <a:ext cx="10896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1 Thess. 2:13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FAD5B-F420-BC4C-B404-BC3C65178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24783"/>
            <a:ext cx="11734800" cy="5333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13 For this reason we also thank God without ceasing, because </a:t>
            </a:r>
          </a:p>
          <a:p>
            <a:pPr marL="0" indent="0">
              <a:buNone/>
            </a:pPr>
            <a:r>
              <a:rPr lang="en-US" sz="4000" dirty="0"/>
              <a:t>when you received the word of God which you heard from us, you welcomed it </a:t>
            </a:r>
            <a:r>
              <a:rPr lang="en-US" sz="4000" b="1" u="sng" dirty="0"/>
              <a:t>not as the word of men</a:t>
            </a:r>
            <a:r>
              <a:rPr lang="en-US" sz="4000" dirty="0"/>
              <a:t>, but </a:t>
            </a:r>
          </a:p>
          <a:p>
            <a:pPr marL="0" indent="0" algn="ctr">
              <a:buNone/>
            </a:pPr>
            <a:r>
              <a:rPr lang="en-US" sz="5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it is in truth, the word of God</a:t>
            </a:r>
            <a:r>
              <a:rPr lang="en-US" sz="5200" dirty="0"/>
              <a:t>, which also </a:t>
            </a:r>
            <a:r>
              <a:rPr lang="en-US" sz="5200" b="1" dirty="0"/>
              <a:t>effectively works in you who believe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5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290C-CE50-7938-AB1F-92F6F82A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1F026-5345-49A3-23A5-27E7756F2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11353800" cy="5234780"/>
          </a:xfrm>
        </p:spPr>
        <p:txBody>
          <a:bodyPr>
            <a:normAutofit/>
          </a:bodyPr>
          <a:lstStyle/>
          <a:p>
            <a:r>
              <a:rPr lang="en-US" sz="3600" dirty="0"/>
              <a:t>Examine our motives - 26,30,34,60,64</a:t>
            </a:r>
          </a:p>
          <a:p>
            <a:pPr lvl="1"/>
            <a:r>
              <a:rPr lang="en-US" sz="3200" dirty="0"/>
              <a:t>Temporary or Eternal</a:t>
            </a:r>
          </a:p>
          <a:p>
            <a:pPr lvl="1"/>
            <a:r>
              <a:rPr lang="en-US" sz="3200" dirty="0"/>
              <a:t>Physical which perishes or eternal</a:t>
            </a:r>
          </a:p>
          <a:p>
            <a:r>
              <a:rPr lang="en-US" sz="3600" dirty="0"/>
              <a:t>How?</a:t>
            </a:r>
          </a:p>
          <a:p>
            <a:pPr lvl="1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</a:t>
            </a:r>
            <a:r>
              <a:rPr lang="en-US" sz="3200" dirty="0"/>
              <a:t> – #4102 Commit to a trust, </a:t>
            </a:r>
          </a:p>
          <a:p>
            <a:pPr lvl="2"/>
            <a:r>
              <a:rPr lang="en-US" sz="3200" dirty="0"/>
              <a:t>to commit to a charge, </a:t>
            </a:r>
          </a:p>
          <a:p>
            <a:pPr lvl="2"/>
            <a:r>
              <a:rPr lang="en-US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“All in” mental persuasion.</a:t>
            </a:r>
          </a:p>
          <a:p>
            <a:pPr lvl="1"/>
            <a:r>
              <a:rPr lang="en-US" sz="3200" dirty="0"/>
              <a:t>In Christ – we are </a:t>
            </a:r>
            <a:r>
              <a:rPr lang="en-US" sz="3200" u="sng" dirty="0"/>
              <a:t>completely thoroughly committed</a:t>
            </a:r>
            <a:r>
              <a:rPr lang="en-US" sz="3200" dirty="0"/>
              <a:t> or not</a:t>
            </a:r>
          </a:p>
        </p:txBody>
      </p:sp>
    </p:spTree>
    <p:extLst>
      <p:ext uri="{BB962C8B-B14F-4D97-AF65-F5344CB8AC3E}">
        <p14:creationId xmlns:p14="http://schemas.microsoft.com/office/powerpoint/2010/main" val="359855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>
            <a:extLst>
              <a:ext uri="{FF2B5EF4-FFF2-40B4-BE49-F238E27FC236}">
                <a16:creationId xmlns:a16="http://schemas.microsoft.com/office/drawing/2014/main" id="{33F2A945-EECF-493F-6424-2BCB9A161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11582400" cy="4953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4800" dirty="0">
                <a:solidFill>
                  <a:schemeClr val="tx1"/>
                </a:solidFill>
                <a:latin typeface="Arial Narrow" panose="020B0606020202030204" pitchFamily="34" charset="0"/>
              </a:rPr>
              <a:t>55 </a:t>
            </a:r>
            <a:r>
              <a:rPr lang="en-US" altLang="en-US" sz="5400" dirty="0">
                <a:solidFill>
                  <a:schemeClr val="tx1"/>
                </a:solidFill>
                <a:latin typeface="Arial Narrow" panose="020B0606020202030204" pitchFamily="34" charset="0"/>
              </a:rPr>
              <a:t>“For My flesh is food indeed, and My blood is drink indeed.56 “</a:t>
            </a:r>
            <a:r>
              <a:rPr lang="en-US" altLang="en-US" sz="5400" b="1" dirty="0">
                <a:solidFill>
                  <a:schemeClr val="tx1"/>
                </a:solidFill>
                <a:latin typeface="Arial Narrow" panose="020B0606020202030204" pitchFamily="34" charset="0"/>
              </a:rPr>
              <a:t>He who eats My flesh and drinks My blood abides in Me, and I in him</a:t>
            </a:r>
            <a:r>
              <a:rPr lang="en-US" altLang="en-US" sz="5400" dirty="0">
                <a:solidFill>
                  <a:schemeClr val="tx1"/>
                </a:solidFill>
                <a:latin typeface="Arial Narrow" panose="020B0606020202030204" pitchFamily="34" charset="0"/>
              </a:rPr>
              <a:t>.57 “As the living Father sent Me, and </a:t>
            </a:r>
            <a:r>
              <a:rPr lang="en-US" altLang="en-US" sz="5400" u="sng" dirty="0">
                <a:solidFill>
                  <a:schemeClr val="tx1"/>
                </a:solidFill>
                <a:latin typeface="Arial Narrow" panose="020B0606020202030204" pitchFamily="34" charset="0"/>
              </a:rPr>
              <a:t>I live because of the Father</a:t>
            </a:r>
            <a:r>
              <a:rPr lang="en-US" altLang="en-US" sz="5400" dirty="0">
                <a:solidFill>
                  <a:schemeClr val="tx1"/>
                </a:solidFill>
                <a:latin typeface="Arial Narrow" panose="020B0606020202030204" pitchFamily="34" charset="0"/>
              </a:rPr>
              <a:t>, so he who feeds on Me </a:t>
            </a:r>
            <a:r>
              <a:rPr lang="en-US" altLang="en-US" sz="5400" u="sng" dirty="0">
                <a:solidFill>
                  <a:schemeClr val="tx1"/>
                </a:solidFill>
                <a:latin typeface="Arial Narrow" panose="020B0606020202030204" pitchFamily="34" charset="0"/>
              </a:rPr>
              <a:t>will live because of Me</a:t>
            </a:r>
            <a:r>
              <a:rPr lang="en-US" altLang="en-US" sz="54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altLang="en-US" sz="4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FB53B-3AB2-3BF7-A3AC-D02FF4930EC5}"/>
              </a:ext>
            </a:extLst>
          </p:cNvPr>
          <p:cNvSpPr txBox="1"/>
          <p:nvPr/>
        </p:nvSpPr>
        <p:spPr>
          <a:xfrm>
            <a:off x="495300" y="152400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John 6:55-57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>
            <a:extLst>
              <a:ext uri="{FF2B5EF4-FFF2-40B4-BE49-F238E27FC236}">
                <a16:creationId xmlns:a16="http://schemas.microsoft.com/office/drawing/2014/main" id="{A0222298-58BB-1FF9-BBD3-A66288B01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1600200"/>
            <a:ext cx="119253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4000" dirty="0">
                <a:latin typeface="Arial Narrow" panose="020B0606020202030204" pitchFamily="34" charset="0"/>
              </a:rPr>
              <a:t>61 When Jesus knew in Himself that His disciples complained about this, He said to them, “Does this offend you?62 “</a:t>
            </a:r>
            <a:r>
              <a:rPr lang="en-US" altLang="en-US" sz="4000" i="1" dirty="0">
                <a:latin typeface="Arial Narrow" panose="020B0606020202030204" pitchFamily="34" charset="0"/>
              </a:rPr>
              <a:t>What</a:t>
            </a:r>
            <a:r>
              <a:rPr lang="en-US" altLang="en-US" sz="4000" dirty="0">
                <a:latin typeface="Arial Narrow" panose="020B0606020202030204" pitchFamily="34" charset="0"/>
              </a:rPr>
              <a:t> then if you should see the Son of Man ascend where He was before?63 </a:t>
            </a:r>
            <a:r>
              <a:rPr lang="en-US" altLang="en-US" sz="4800" b="1" u="sng" dirty="0">
                <a:latin typeface="Arial Narrow" panose="020B0606020202030204" pitchFamily="34" charset="0"/>
              </a:rPr>
              <a:t>“It is the Spirit who gives life; the flesh profits nothing. The words that I speak to you are spirit, and </a:t>
            </a:r>
            <a:r>
              <a:rPr lang="en-US" altLang="en-US" sz="4800" b="1" i="1" u="sng" dirty="0">
                <a:latin typeface="Arial Narrow" panose="020B0606020202030204" pitchFamily="34" charset="0"/>
              </a:rPr>
              <a:t>they</a:t>
            </a:r>
            <a:r>
              <a:rPr lang="en-US" altLang="en-US" sz="4800" b="1" u="sng" dirty="0">
                <a:latin typeface="Arial Narrow" panose="020B0606020202030204" pitchFamily="34" charset="0"/>
              </a:rPr>
              <a:t> are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5678F-2C98-8922-C7C5-CD367F8B9157}"/>
              </a:ext>
            </a:extLst>
          </p:cNvPr>
          <p:cNvSpPr txBox="1"/>
          <p:nvPr/>
        </p:nvSpPr>
        <p:spPr>
          <a:xfrm>
            <a:off x="495300" y="152400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John 6:61-63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5CD23-51F9-F4F0-3034-ED8EBCA5E917}"/>
              </a:ext>
            </a:extLst>
          </p:cNvPr>
          <p:cNvSpPr txBox="1"/>
          <p:nvPr/>
        </p:nvSpPr>
        <p:spPr>
          <a:xfrm>
            <a:off x="2971800" y="5305961"/>
            <a:ext cx="60942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Spirit vs. flesh</a:t>
            </a:r>
            <a:endParaRPr lang="en-US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E7A65FD-23A1-A465-D2D4-76AF59375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1500" y="295275"/>
            <a:ext cx="8637588" cy="1189038"/>
          </a:xfrm>
        </p:spPr>
        <p:txBody>
          <a:bodyPr/>
          <a:lstStyle/>
          <a:p>
            <a:r>
              <a:rPr lang="en-US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3:5</a:t>
            </a:r>
            <a:endParaRPr lang="en-US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2DF40B7-6241-32E5-7518-4E0E09DF8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599"/>
            <a:ext cx="11506200" cy="4572001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6000" dirty="0">
                <a:latin typeface="Arial Narrow" panose="020B0606020202030204" pitchFamily="34" charset="0"/>
              </a:rPr>
              <a:t>5 </a:t>
            </a:r>
            <a:r>
              <a:rPr lang="en-US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having a form of godliness </a:t>
            </a:r>
            <a:r>
              <a:rPr lang="en-US" altLang="en-US" sz="6000" dirty="0">
                <a:latin typeface="Arial Narrow" panose="020B0606020202030204" pitchFamily="34" charset="0"/>
              </a:rPr>
              <a:t>but </a:t>
            </a: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denying its power</a:t>
            </a:r>
            <a:r>
              <a:rPr lang="en-US" altLang="en-US" sz="6000" dirty="0">
                <a:latin typeface="Arial Narrow" panose="020B0606020202030204" pitchFamily="34" charset="0"/>
              </a:rPr>
              <a:t>. And from such people turn away!</a:t>
            </a:r>
            <a:endParaRPr lang="en-US" altLang="en-US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06898B7-B371-1B9E-C8BA-8B51C76C7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7206" y="304800"/>
            <a:ext cx="8637588" cy="1189038"/>
          </a:xfrm>
        </p:spPr>
        <p:txBody>
          <a:bodyPr/>
          <a:lstStyle/>
          <a:p>
            <a:r>
              <a:rPr lang="en-US" altLang="en-US" sz="7200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Fact Keepers</a:t>
            </a:r>
            <a:endParaRPr lang="en-US" altLang="en-US" i="1" u="sng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069E946-AA92-65E0-FB32-F63DF8799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11506200" cy="48768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latin typeface="Subway" pitchFamily="2" charset="0"/>
              </a:rPr>
              <a:t>Assemble Regularly</a:t>
            </a:r>
          </a:p>
          <a:p>
            <a:r>
              <a:rPr lang="en-US" altLang="en-US" sz="4400" dirty="0">
                <a:latin typeface="Subway" pitchFamily="2" charset="0"/>
              </a:rPr>
              <a:t>Read Bible Habitually</a:t>
            </a:r>
          </a:p>
          <a:p>
            <a:r>
              <a:rPr lang="en-US" altLang="en-US" sz="4400" dirty="0">
                <a:latin typeface="Subway" pitchFamily="2" charset="0"/>
              </a:rPr>
              <a:t>Family Centered</a:t>
            </a:r>
          </a:p>
          <a:p>
            <a:r>
              <a:rPr lang="en-US" altLang="en-US" sz="4400" dirty="0">
                <a:latin typeface="Subway" pitchFamily="2" charset="0"/>
              </a:rPr>
              <a:t>Pray</a:t>
            </a:r>
          </a:p>
          <a:p>
            <a:r>
              <a:rPr lang="en-US" altLang="en-US" sz="4400" dirty="0">
                <a:latin typeface="Subway" pitchFamily="2" charset="0"/>
              </a:rPr>
              <a:t>Give</a:t>
            </a:r>
          </a:p>
          <a:p>
            <a:r>
              <a:rPr lang="en-US" altLang="en-US" sz="4400" dirty="0">
                <a:latin typeface="Subway" pitchFamily="2" charset="0"/>
              </a:rPr>
              <a:t>No Vices </a:t>
            </a:r>
            <a:r>
              <a:rPr lang="en-US" altLang="en-US" sz="4400" dirty="0">
                <a:latin typeface="Arial Narrow" panose="020B0606020202030204" pitchFamily="34" charset="0"/>
              </a:rPr>
              <a:t>(cursing, drinking, smoking)</a:t>
            </a:r>
          </a:p>
        </p:txBody>
      </p:sp>
    </p:spTree>
    <p:extLst>
      <p:ext uri="{BB962C8B-B14F-4D97-AF65-F5344CB8AC3E}">
        <p14:creationId xmlns:p14="http://schemas.microsoft.com/office/powerpoint/2010/main" val="1350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FB791FE-4143-2185-A705-CC36429C9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73039"/>
            <a:ext cx="11887200" cy="1311275"/>
          </a:xfrm>
        </p:spPr>
        <p:txBody>
          <a:bodyPr>
            <a:noAutofit/>
          </a:bodyPr>
          <a:lstStyle/>
          <a:p>
            <a:r>
              <a:rPr lang="en-US" altLang="en-US" sz="6000" b="1" dirty="0">
                <a:solidFill>
                  <a:srgbClr val="00FF00"/>
                </a:solidFill>
              </a:rPr>
              <a:t>God’s Covenant has always been…</a:t>
            </a:r>
            <a:endParaRPr lang="en-US" alt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175D7ED-B2B5-E448-3574-56C1524ED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41514"/>
            <a:ext cx="11430000" cy="22494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8000" b="1" i="1" dirty="0">
                <a:latin typeface="Times New Roman" panose="02020603050405020304" pitchFamily="18" charset="0"/>
              </a:rPr>
              <a:t>“I will be your God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8000" b="1" i="1" dirty="0">
                <a:latin typeface="Times New Roman" panose="02020603050405020304" pitchFamily="18" charset="0"/>
              </a:rPr>
              <a:t>if you will be my people”</a:t>
            </a:r>
            <a:endParaRPr lang="en-US" altLang="en-US" sz="7200" dirty="0">
              <a:latin typeface="Subway" pitchFamily="2" charset="0"/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D423D989-F0AE-BDC3-A06C-D32D009F864D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685800" y="4648201"/>
            <a:ext cx="113538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6600" dirty="0">
                <a:solidFill>
                  <a:srgbClr val="FF0000"/>
                </a:solidFill>
                <a:latin typeface="Subway" pitchFamily="2" charset="0"/>
              </a:rPr>
              <a:t>God wants Relationship!</a:t>
            </a:r>
            <a:r>
              <a:rPr lang="en-US" altLang="en-US" sz="4400" dirty="0">
                <a:latin typeface="Subway" pitchFamily="2" charset="0"/>
              </a:rPr>
              <a:t> </a:t>
            </a:r>
          </a:p>
          <a:p>
            <a:pPr algn="r"/>
            <a:r>
              <a:rPr lang="en-US" altLang="en-US" sz="4400" dirty="0">
                <a:latin typeface="Subway" pitchFamily="2" charset="0"/>
              </a:rPr>
              <a:t> NOT “a check off list”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C80D9DF-065A-368D-5155-63E6351E1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0363200" cy="762000"/>
          </a:xfrm>
        </p:spPr>
        <p:txBody>
          <a:bodyPr>
            <a:noAutofit/>
          </a:bodyPr>
          <a:lstStyle/>
          <a:p>
            <a:r>
              <a:rPr lang="en-US" altLang="en-US" sz="6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bway" pitchFamily="2" charset="0"/>
              </a:rPr>
              <a:t>Symptoms of “Fact Keepers”</a:t>
            </a:r>
            <a:endParaRPr lang="en-US" altLang="en-US" sz="6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B0C60F1-097F-0DEF-E710-50DE12FFA0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11811000" cy="50292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Arial Narrow" panose="020B0606020202030204" pitchFamily="34" charset="0"/>
              </a:rPr>
              <a:t>Parents more interested in secular activities than spiritual.</a:t>
            </a:r>
          </a:p>
          <a:p>
            <a:r>
              <a:rPr lang="en-US" altLang="en-US" sz="3600" dirty="0">
                <a:latin typeface="Arial Narrow" panose="020B0606020202030204" pitchFamily="34" charset="0"/>
              </a:rPr>
              <a:t>Contribute from leftovers $ rather than first and best efforts.</a:t>
            </a:r>
          </a:p>
          <a:p>
            <a:r>
              <a:rPr lang="en-US" altLang="en-US" sz="3600" dirty="0">
                <a:latin typeface="Arial Narrow" panose="020B0606020202030204" pitchFamily="34" charset="0"/>
              </a:rPr>
              <a:t>Fathers and mothers forsake family for finer things.</a:t>
            </a:r>
          </a:p>
          <a:p>
            <a:r>
              <a:rPr lang="en-US" altLang="en-US" sz="3600" dirty="0">
                <a:latin typeface="Arial Narrow" panose="020B0606020202030204" pitchFamily="34" charset="0"/>
              </a:rPr>
              <a:t>Choosing recreation over spiritual activities.</a:t>
            </a:r>
          </a:p>
          <a:p>
            <a:r>
              <a:rPr lang="en-US" altLang="en-US" sz="3600" dirty="0">
                <a:latin typeface="Arial Narrow" panose="020B0606020202030204" pitchFamily="34" charset="0"/>
              </a:rPr>
              <a:t>Sins becoming less alarming even being entertained by them.</a:t>
            </a:r>
          </a:p>
          <a:p>
            <a:r>
              <a:rPr lang="en-US" altLang="en-US" sz="3600" dirty="0">
                <a:latin typeface="Arial Narrow" panose="020B0606020202030204" pitchFamily="34" charset="0"/>
              </a:rPr>
              <a:t>Majority of “faithful” becoming blind to the lost surrounding us and excuse themselves from this most important command.</a:t>
            </a:r>
          </a:p>
        </p:txBody>
      </p:sp>
    </p:spTree>
    <p:extLst>
      <p:ext uri="{BB962C8B-B14F-4D97-AF65-F5344CB8AC3E}">
        <p14:creationId xmlns:p14="http://schemas.microsoft.com/office/powerpoint/2010/main" val="2894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9B771CE-2AFA-51D3-A621-B2FA0F6EB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430610"/>
            <a:ext cx="9601200" cy="2655490"/>
          </a:xfrm>
        </p:spPr>
        <p:txBody>
          <a:bodyPr>
            <a:normAutofit/>
          </a:bodyPr>
          <a:lstStyle/>
          <a:p>
            <a:pPr algn="ctr"/>
            <a:r>
              <a:rPr lang="en-US" altLang="en-US" sz="11700" dirty="0">
                <a:solidFill>
                  <a:srgbClr val="FFFF00"/>
                </a:solidFill>
                <a:latin typeface="Arial Narrow" panose="020B0606020202030204" pitchFamily="34" charset="0"/>
              </a:rPr>
              <a:t>Fact Keepers</a:t>
            </a:r>
            <a:br>
              <a:rPr lang="en-US" altLang="en-US" sz="11700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en-US" altLang="en-US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“church goers”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2117C9D-9CC3-8468-A4A6-4E233B501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3086100"/>
            <a:ext cx="10591800" cy="2476500"/>
          </a:xfrm>
        </p:spPr>
        <p:txBody>
          <a:bodyPr>
            <a:noAutofit/>
          </a:bodyPr>
          <a:lstStyle/>
          <a:p>
            <a:pPr algn="ctr"/>
            <a:r>
              <a:rPr lang="en-US" altLang="en-US" sz="8000" b="1" dirty="0">
                <a:latin typeface="Arial Narrow" panose="020B0606020202030204" pitchFamily="34" charset="0"/>
              </a:rPr>
              <a:t>Relationship Seekers</a:t>
            </a:r>
          </a:p>
          <a:p>
            <a:pPr algn="ctr"/>
            <a:r>
              <a:rPr lang="en-US" altLang="en-US" sz="6600" b="1" dirty="0">
                <a:latin typeface="Arial Narrow" panose="020B0606020202030204" pitchFamily="34" charset="0"/>
              </a:rPr>
              <a:t>Disciples of Christ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355C-523A-E590-0F17-C1582A11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11500" dirty="0">
                <a:solidFill>
                  <a:srgbClr val="FFFF66"/>
                </a:solidFill>
                <a:latin typeface="Subway" pitchFamily="2" charset="0"/>
              </a:rPr>
              <a:t>God Wants</a:t>
            </a:r>
            <a:endParaRPr lang="en-US" sz="11500" dirty="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73608BA-2FF5-917E-54EF-335402949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11582400" cy="4572001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13800" dirty="0">
                <a:solidFill>
                  <a:srgbClr val="FFFF66"/>
                </a:solidFill>
                <a:latin typeface="Subway" pitchFamily="2" charset="0"/>
              </a:rPr>
              <a:t>A Relationship With Him!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290C-CE50-7938-AB1F-92F6F82A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1F026-5345-49A3-23A5-27E7756F2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1"/>
            <a:ext cx="11353800" cy="52578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True Bread – 32, 41, 48, 51, 58</a:t>
            </a:r>
          </a:p>
          <a:p>
            <a:pPr lvl="1"/>
            <a:r>
              <a:rPr lang="en-US" sz="3400" dirty="0"/>
              <a:t>Vs. Joh 6:44 "No one can come to Me unless the </a:t>
            </a:r>
          </a:p>
          <a:p>
            <a:pPr marL="228600" lvl="1" indent="0">
              <a:buNone/>
            </a:pPr>
            <a:r>
              <a:rPr lang="en-US" sz="4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who sent Me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draws him</a:t>
            </a:r>
            <a:r>
              <a:rPr lang="en-US" sz="3400" dirty="0"/>
              <a:t>; and I will raise him up at the last day.</a:t>
            </a:r>
          </a:p>
          <a:p>
            <a:pPr lvl="1"/>
            <a:r>
              <a:rPr lang="en-US" sz="3400" dirty="0"/>
              <a:t> 45 "It is written in the prophets, 'And they shall all </a:t>
            </a:r>
          </a:p>
          <a:p>
            <a:pPr marL="228600" lvl="1" indent="0">
              <a:buNone/>
            </a:pP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taught by God</a:t>
            </a:r>
            <a:r>
              <a:rPr lang="en-US" sz="4000" u="sng" dirty="0"/>
              <a:t>.</a:t>
            </a:r>
            <a:r>
              <a:rPr lang="en-US" sz="3400" dirty="0"/>
              <a:t>' Therefore everyone who has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heard</a:t>
            </a:r>
            <a:r>
              <a:rPr lang="en-US" sz="3400" dirty="0"/>
              <a:t> and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</a:t>
            </a:r>
            <a:r>
              <a:rPr lang="en-US" sz="3400" dirty="0"/>
              <a:t> </a:t>
            </a:r>
            <a:r>
              <a:rPr lang="en-US" sz="5200" b="1" u="sng" dirty="0"/>
              <a:t>from the Father</a:t>
            </a:r>
            <a:r>
              <a:rPr lang="en-US" sz="3400" dirty="0"/>
              <a:t> comes to Me.</a:t>
            </a:r>
          </a:p>
          <a:p>
            <a:pPr lvl="1"/>
            <a:r>
              <a:rPr lang="en-US" sz="3400" dirty="0"/>
              <a:t>58 "This is the bread which came down from heaven--not as your fathers ate the manna, and are dead. He who </a:t>
            </a:r>
            <a:r>
              <a:rPr lang="en-US" sz="3400" u="sng" dirty="0"/>
              <a:t>eats this bread will live forever</a:t>
            </a:r>
            <a:r>
              <a:rPr lang="en-US" sz="3400" dirty="0"/>
              <a:t>." (NKJV)</a:t>
            </a:r>
          </a:p>
          <a:p>
            <a:pPr lvl="1"/>
            <a:endParaRPr lang="en-US" sz="3400" dirty="0"/>
          </a:p>
          <a:p>
            <a:pPr lvl="1"/>
            <a:endParaRPr lang="en-US" sz="3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233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10210800" cy="1600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Arial Rounded MT Bold" pitchFamily="34" charset="0"/>
              </a:rPr>
              <a:t>What are people hungry for?</a:t>
            </a:r>
            <a:br>
              <a:rPr lang="en-US" sz="4400" dirty="0"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en-US" sz="4400" dirty="0">
                <a:solidFill>
                  <a:srgbClr val="FFFF00"/>
                </a:solidFill>
                <a:latin typeface="Arial Rounded MT Bold" pitchFamily="34" charset="0"/>
              </a:rPr>
              <a:t>Today’s Religious Allurements…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11277600" cy="48006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99FF"/>
              </a:buClr>
            </a:pP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Health &amp; wealth</a:t>
            </a:r>
          </a:p>
          <a:p>
            <a:pPr>
              <a:buClr>
                <a:srgbClr val="FF99FF"/>
              </a:buClr>
            </a:pP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Beautiful Cathedrals and church buildings</a:t>
            </a:r>
          </a:p>
          <a:p>
            <a:pPr>
              <a:buClr>
                <a:srgbClr val="FF99FF"/>
              </a:buClr>
            </a:pP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Food events</a:t>
            </a:r>
          </a:p>
          <a:p>
            <a:pPr>
              <a:buClr>
                <a:srgbClr val="FF99FF"/>
              </a:buClr>
            </a:pP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Fun, Sporting and social events</a:t>
            </a:r>
          </a:p>
          <a:p>
            <a:pPr>
              <a:buClr>
                <a:srgbClr val="FF99FF"/>
              </a:buClr>
            </a:pP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Excitement/</a:t>
            </a:r>
            <a:r>
              <a:rPr lang="en-US" sz="4000">
                <a:solidFill>
                  <a:schemeClr val="tx1"/>
                </a:solidFill>
                <a:latin typeface="Arial Rounded MT Bold" pitchFamily="34" charset="0"/>
              </a:rPr>
              <a:t>emotional cleansings</a:t>
            </a:r>
            <a:endParaRPr lang="en-US" sz="4000" dirty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Clr>
                <a:srgbClr val="FF99FF"/>
              </a:buClr>
            </a:pP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Institutional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allegiance</a:t>
            </a:r>
          </a:p>
          <a:p>
            <a:pPr>
              <a:buClr>
                <a:srgbClr val="FF99FF"/>
              </a:buClr>
            </a:pP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</a:rPr>
              <a:t>Political pressures</a:t>
            </a:r>
          </a:p>
          <a:p>
            <a:pPr>
              <a:buClr>
                <a:srgbClr val="FF99FF"/>
              </a:buClr>
            </a:pPr>
            <a:endParaRPr lang="en-US" sz="40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E3E24DE-20EE-B84F-F697-54F24FE41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9488488" cy="1484313"/>
          </a:xfrm>
        </p:spPr>
        <p:txBody>
          <a:bodyPr/>
          <a:lstStyle/>
          <a:p>
            <a:r>
              <a:rPr lang="en-US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3:1-3</a:t>
            </a:r>
            <a:endParaRPr lang="en-US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95BC9B5-DEE2-DC01-1CC6-3569E03CD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172" y="1828800"/>
            <a:ext cx="11687827" cy="5943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4400" dirty="0">
                <a:latin typeface="Arial Narrow" panose="020B0606020202030204" pitchFamily="34" charset="0"/>
              </a:rPr>
              <a:t>And I, brethren, could not speak to you as to spiritual </a:t>
            </a:r>
            <a:r>
              <a:rPr lang="en-US" altLang="en-US" sz="4400" i="1" dirty="0">
                <a:latin typeface="Arial Narrow" panose="020B0606020202030204" pitchFamily="34" charset="0"/>
              </a:rPr>
              <a:t>people</a:t>
            </a:r>
            <a:r>
              <a:rPr lang="en-US" altLang="en-US" sz="4400" dirty="0">
                <a:latin typeface="Arial Narrow" panose="020B0606020202030204" pitchFamily="34" charset="0"/>
              </a:rPr>
              <a:t> but as to carnal, as to babes in Christ.2 I fed you with milk and not with solid food; for until now you were not able </a:t>
            </a:r>
            <a:r>
              <a:rPr lang="en-US" altLang="en-US" sz="4400" i="1" dirty="0">
                <a:latin typeface="Arial Narrow" panose="020B0606020202030204" pitchFamily="34" charset="0"/>
              </a:rPr>
              <a:t>to</a:t>
            </a:r>
            <a:r>
              <a:rPr lang="en-US" altLang="en-US" sz="4400" dirty="0">
                <a:latin typeface="Arial Narrow" panose="020B0606020202030204" pitchFamily="34" charset="0"/>
              </a:rPr>
              <a:t> </a:t>
            </a:r>
            <a:r>
              <a:rPr lang="en-US" altLang="en-US" sz="4400" i="1" dirty="0">
                <a:latin typeface="Arial Narrow" panose="020B0606020202030204" pitchFamily="34" charset="0"/>
              </a:rPr>
              <a:t>receive</a:t>
            </a:r>
            <a:r>
              <a:rPr lang="en-US" altLang="en-US" sz="4400" dirty="0">
                <a:latin typeface="Arial Narrow" panose="020B0606020202030204" pitchFamily="34" charset="0"/>
              </a:rPr>
              <a:t> </a:t>
            </a:r>
            <a:r>
              <a:rPr lang="en-US" altLang="en-US" sz="4400" i="1" dirty="0">
                <a:latin typeface="Arial Narrow" panose="020B0606020202030204" pitchFamily="34" charset="0"/>
              </a:rPr>
              <a:t>it,</a:t>
            </a:r>
            <a:r>
              <a:rPr lang="en-US" altLang="en-US" sz="4400" dirty="0">
                <a:latin typeface="Arial Narrow" panose="020B0606020202030204" pitchFamily="34" charset="0"/>
              </a:rPr>
              <a:t> and even now you are still not able;3 </a:t>
            </a:r>
            <a:r>
              <a:rPr lang="en-US" altLang="en-US" sz="5400" b="1" dirty="0">
                <a:latin typeface="Arial Narrow" panose="020B0606020202030204" pitchFamily="34" charset="0"/>
              </a:rPr>
              <a:t>for you are still carnal</a:t>
            </a:r>
            <a:r>
              <a:rPr lang="en-US" altLang="en-US" sz="4400" dirty="0">
                <a:latin typeface="Arial Narrow" panose="020B0606020202030204" pitchFamily="34" charset="0"/>
              </a:rPr>
              <a:t>. For where </a:t>
            </a:r>
            <a:r>
              <a:rPr lang="en-US" altLang="en-US" sz="4400" i="1" dirty="0">
                <a:latin typeface="Arial Narrow" panose="020B0606020202030204" pitchFamily="34" charset="0"/>
              </a:rPr>
              <a:t>there</a:t>
            </a:r>
            <a:r>
              <a:rPr lang="en-US" altLang="en-US" sz="4400" dirty="0">
                <a:latin typeface="Arial Narrow" panose="020B0606020202030204" pitchFamily="34" charset="0"/>
              </a:rPr>
              <a:t> </a:t>
            </a:r>
            <a:r>
              <a:rPr lang="en-US" altLang="en-US" sz="4400" i="1" dirty="0">
                <a:latin typeface="Arial Narrow" panose="020B0606020202030204" pitchFamily="34" charset="0"/>
              </a:rPr>
              <a:t>are</a:t>
            </a:r>
            <a:r>
              <a:rPr lang="en-US" altLang="en-US" sz="4400" dirty="0">
                <a:latin typeface="Arial Narrow" panose="020B0606020202030204" pitchFamily="34" charset="0"/>
              </a:rPr>
              <a:t> envy, strife, and divisions among you, are you not carnal and </a:t>
            </a:r>
            <a:r>
              <a:rPr lang="en-US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behaving like </a:t>
            </a:r>
            <a:r>
              <a:rPr lang="en-US" alt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mere</a:t>
            </a:r>
            <a:r>
              <a:rPr lang="en-US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men</a:t>
            </a:r>
            <a:r>
              <a:rPr lang="en-US" altLang="en-US" sz="4400" dirty="0">
                <a:latin typeface="Arial Narrow" panose="020B060602020203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538325E-DD92-ECA8-013C-27D2176F5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solidFill>
                  <a:srgbClr val="00FF00"/>
                </a:solidFill>
                <a:latin typeface="Subway" pitchFamily="2" charset="0"/>
              </a:rPr>
              <a:t>They Use God’s Word &amp; Great energies in discussing “whys” &amp; “what ifs” (tangents)</a:t>
            </a:r>
            <a:r>
              <a:rPr lang="en-US" altLang="en-US" dirty="0">
                <a:solidFill>
                  <a:schemeClr val="tx1"/>
                </a:solidFill>
                <a:latin typeface="Subway" pitchFamily="2" charset="0"/>
              </a:rPr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81D5E58-D0A3-5FFD-CACC-9ED06799F1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11430000" cy="4648200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altLang="en-US" sz="4400" dirty="0">
                <a:solidFill>
                  <a:schemeClr val="tx2"/>
                </a:solidFill>
                <a:latin typeface="Subway" pitchFamily="2" charset="0"/>
              </a:rPr>
              <a:t>HOWEVER God desires…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4400" dirty="0">
                <a:solidFill>
                  <a:schemeClr val="tx2"/>
                </a:solidFill>
                <a:latin typeface="Subway" pitchFamily="2" charset="0"/>
              </a:rPr>
              <a:t>To change us, mold us &amp; make us in the image of Christ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4400" dirty="0">
                <a:solidFill>
                  <a:schemeClr val="tx2"/>
                </a:solidFill>
                <a:latin typeface="Subway" pitchFamily="2" charset="0"/>
              </a:rPr>
              <a:t>Complete change of heart (born again) with God’s kingdom first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4400" dirty="0">
                <a:solidFill>
                  <a:schemeClr val="tx2"/>
                </a:solidFill>
                <a:latin typeface="Subway" pitchFamily="2" charset="0"/>
              </a:rPr>
              <a:t>Fervently seeking </a:t>
            </a:r>
            <a:r>
              <a:rPr lang="en-US" altLang="en-US" sz="4400" b="1" u="sng" dirty="0">
                <a:solidFill>
                  <a:schemeClr val="tx2"/>
                </a:solidFill>
                <a:latin typeface="Subway" pitchFamily="2" charset="0"/>
              </a:rPr>
              <a:t>a relationship with God</a:t>
            </a:r>
            <a:r>
              <a:rPr lang="en-US" altLang="en-US" sz="2800" dirty="0"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85FD9D4-33CF-3BB9-0AC7-A86EB2EB2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5763"/>
            <a:ext cx="10021888" cy="1098550"/>
          </a:xfrm>
        </p:spPr>
        <p:txBody>
          <a:bodyPr>
            <a:noAutofit/>
          </a:bodyPr>
          <a:lstStyle/>
          <a:p>
            <a:r>
              <a:rPr lang="en-US" altLang="en-US" sz="9600" dirty="0">
                <a:latin typeface="Subway" pitchFamily="2" charset="0"/>
              </a:rPr>
              <a:t>Problem is:</a:t>
            </a:r>
            <a:r>
              <a:rPr lang="en-US" altLang="en-US" sz="54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D24C79A-7E6A-C001-ED72-4EFE3A7CB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7200">
                <a:latin typeface="Subway" pitchFamily="2" charset="0"/>
              </a:rPr>
              <a:t>The Heart is focused on wrong thing!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29F1BFC-2E1F-9661-4942-C7B783994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762000"/>
          </a:xfrm>
        </p:spPr>
        <p:txBody>
          <a:bodyPr>
            <a:noAutofit/>
          </a:bodyPr>
          <a:lstStyle/>
          <a:p>
            <a:r>
              <a:rPr lang="en-US" altLang="en-US" sz="7200" dirty="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</a:rPr>
              <a:t>Matthew 15:8-9</a:t>
            </a:r>
            <a:endParaRPr lang="en-US" altLang="en-US" sz="7200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FF5F9E7-D2B0-D734-D23A-0F5585D33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513562"/>
            <a:ext cx="11887200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4000" dirty="0">
                <a:latin typeface="Arial Narrow" panose="020B0606020202030204" pitchFamily="34" charset="0"/>
              </a:rPr>
              <a:t>8 </a:t>
            </a:r>
            <a:r>
              <a:rPr lang="en-US" altLang="en-US" sz="4000" b="1" dirty="0">
                <a:latin typeface="Arial Narrow" panose="020B0606020202030204" pitchFamily="34" charset="0"/>
              </a:rPr>
              <a:t>‘</a:t>
            </a:r>
            <a:r>
              <a:rPr lang="en-US" altLang="en-US" sz="3200" b="1" dirty="0"/>
              <a:t>These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people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draw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near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to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Me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with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their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mouth, And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honor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Me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with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i="1" dirty="0">
                <a:latin typeface="Arial Narrow" panose="020B0606020202030204" pitchFamily="34" charset="0"/>
              </a:rPr>
              <a:t>their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lips,</a:t>
            </a:r>
            <a:r>
              <a:rPr lang="en-US" altLang="en-US" sz="3200" b="1" dirty="0">
                <a:latin typeface="Arial Narrow" panose="020B0606020202030204" pitchFamily="34" charset="0"/>
              </a:rPr>
              <a:t> b</a:t>
            </a:r>
            <a:r>
              <a:rPr lang="en-US" altLang="en-US" sz="3200" b="1" dirty="0"/>
              <a:t>ut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their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heart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is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far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from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Me</a:t>
            </a:r>
            <a:r>
              <a:rPr lang="en-US" altLang="en-US" sz="3200" b="1" dirty="0">
                <a:latin typeface="Arial Narrow" panose="020B0606020202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 b="1" dirty="0">
                <a:latin typeface="Arial Narrow" panose="020B0606020202030204" pitchFamily="34" charset="0"/>
              </a:rPr>
              <a:t>9 </a:t>
            </a:r>
            <a:r>
              <a:rPr lang="en-US" altLang="en-US" sz="3200" b="1" dirty="0"/>
              <a:t>And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in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vain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they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worship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Me,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Teaching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i="1" dirty="0">
                <a:latin typeface="Arial Narrow" panose="020B0606020202030204" pitchFamily="34" charset="0"/>
              </a:rPr>
              <a:t>as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doctrines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the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commandments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of</a:t>
            </a:r>
            <a:r>
              <a:rPr lang="en-US" altLang="en-US" sz="3200" b="1" dirty="0">
                <a:latin typeface="Arial Narrow" panose="020B0606020202030204" pitchFamily="34" charset="0"/>
              </a:rPr>
              <a:t> </a:t>
            </a:r>
            <a:r>
              <a:rPr lang="en-US" altLang="en-US" sz="3200" b="1" dirty="0"/>
              <a:t>men</a:t>
            </a:r>
            <a:r>
              <a:rPr lang="en-US" altLang="en-US" sz="3200" b="1" dirty="0">
                <a:latin typeface="Arial Narrow" panose="020B0606020202030204" pitchFamily="34" charset="0"/>
              </a:rPr>
              <a:t>.’ ”</a:t>
            </a:r>
            <a:endParaRPr lang="en-US" altLang="en-US" sz="4000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</a:rPr>
              <a:t>Isaiah 29:13</a:t>
            </a:r>
            <a:r>
              <a:rPr lang="en-US" altLang="en-US" sz="2800" dirty="0"/>
              <a:t> </a:t>
            </a:r>
            <a:r>
              <a:rPr lang="en-US" altLang="en-US" dirty="0"/>
              <a:t>(Isaiah 29:13) Then the Lord said, "Because this people draw near with their words And honor Me with their lip service, But they remove their hearts far from Me, </a:t>
            </a:r>
            <a:r>
              <a:rPr lang="en-US" altLang="en-US" sz="3600" b="1" dirty="0"/>
              <a:t>And their reverence for Me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5400" b="1" dirty="0"/>
              <a:t>consists of tradition learned by </a:t>
            </a:r>
            <a:r>
              <a:rPr lang="en-US" altLang="en-US" sz="5400" b="1" dirty="0" err="1"/>
              <a:t>rote</a:t>
            </a:r>
            <a:r>
              <a:rPr lang="en-US" altLang="en-US" sz="4000" dirty="0" err="1"/>
              <a:t>,Nasv</a:t>
            </a:r>
            <a:endParaRPr lang="en-US" alt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E7A65FD-23A1-A465-D2D4-76AF59375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5275"/>
            <a:ext cx="10250488" cy="1189038"/>
          </a:xfrm>
        </p:spPr>
        <p:txBody>
          <a:bodyPr/>
          <a:lstStyle/>
          <a:p>
            <a:r>
              <a:rPr lang="en-US" altLang="en-US" sz="7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3:5</a:t>
            </a:r>
            <a:endParaRPr lang="en-US" altLang="en-US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2DF40B7-6241-32E5-7518-4E0E09DF8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799"/>
            <a:ext cx="11734800" cy="45720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7200" dirty="0">
                <a:latin typeface="Arial Narrow" panose="020B0606020202030204" pitchFamily="34" charset="0"/>
              </a:rPr>
              <a:t>5 having </a:t>
            </a:r>
            <a:r>
              <a:rPr lang="en-US" altLang="en-US" sz="7200" b="1" u="sng" dirty="0">
                <a:latin typeface="Arial Narrow" panose="020B0606020202030204" pitchFamily="34" charset="0"/>
              </a:rPr>
              <a:t>a form </a:t>
            </a:r>
            <a:r>
              <a:rPr lang="en-US" altLang="en-US" sz="7200" u="sng" dirty="0">
                <a:latin typeface="Arial Narrow" panose="020B0606020202030204" pitchFamily="34" charset="0"/>
              </a:rPr>
              <a:t>of godliness </a:t>
            </a:r>
            <a:r>
              <a:rPr lang="en-US" altLang="en-US" sz="7200" dirty="0">
                <a:latin typeface="Arial Narrow" panose="020B0606020202030204" pitchFamily="34" charset="0"/>
              </a:rPr>
              <a:t>but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8000" b="1" u="sng" dirty="0">
                <a:latin typeface="Arial Narrow" panose="020B0606020202030204" pitchFamily="34" charset="0"/>
              </a:rPr>
              <a:t>denying its power</a:t>
            </a:r>
            <a:r>
              <a:rPr lang="en-US" altLang="en-US" sz="7200" dirty="0">
                <a:latin typeface="Arial Narrow" panose="020B060602020203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7200" dirty="0">
                <a:latin typeface="Arial Narrow" panose="020B0606020202030204" pitchFamily="34" charset="0"/>
              </a:rPr>
              <a:t>And from such people turn away!</a:t>
            </a:r>
            <a:endParaRPr lang="en-US" altLang="en-US" sz="32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7014</TotalTime>
  <Words>1391</Words>
  <Application>Microsoft Office PowerPoint</Application>
  <PresentationFormat>Widescreen</PresentationFormat>
  <Paragraphs>154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Segoe UI Black</vt:lpstr>
      <vt:lpstr>Franklin Gothic Medium</vt:lpstr>
      <vt:lpstr>Wingdings</vt:lpstr>
      <vt:lpstr>Arial Narrow</vt:lpstr>
      <vt:lpstr>Arial</vt:lpstr>
      <vt:lpstr>Informal Roman</vt:lpstr>
      <vt:lpstr>Arial Rounded MT Bold</vt:lpstr>
      <vt:lpstr>Times New Roman</vt:lpstr>
      <vt:lpstr>Quixley LET</vt:lpstr>
      <vt:lpstr>Impact</vt:lpstr>
      <vt:lpstr>Subway</vt:lpstr>
      <vt:lpstr>Medical Design 16x9</vt:lpstr>
      <vt:lpstr>Allow God to Reach deep into our Heart Through His Word</vt:lpstr>
      <vt:lpstr>John 6</vt:lpstr>
      <vt:lpstr>John 6</vt:lpstr>
      <vt:lpstr>What are people hungry for? Today’s Religious Allurements…</vt:lpstr>
      <vt:lpstr>1 Corinthians 3:1-3</vt:lpstr>
      <vt:lpstr>They Use God’s Word &amp; Great energies in discussing “whys” &amp; “what ifs” (tangents) </vt:lpstr>
      <vt:lpstr>Problem is: </vt:lpstr>
      <vt:lpstr>Matthew 15:8-9</vt:lpstr>
      <vt:lpstr>2 Timothy 3:5</vt:lpstr>
      <vt:lpstr>Romans 1:16 </vt:lpstr>
      <vt:lpstr>God’s Influence Over Time Is Diminished</vt:lpstr>
      <vt:lpstr>Romans 2:29</vt:lpstr>
      <vt:lpstr>Romans 7:6</vt:lpstr>
      <vt:lpstr>2 Corinthians 3</vt:lpstr>
      <vt:lpstr>PowerPoint Presentation</vt:lpstr>
      <vt:lpstr>Can Spirit work separate &amp; apart from the word?</vt:lpstr>
      <vt:lpstr>Letter - Gramma  #1121</vt:lpstr>
      <vt:lpstr>To Embrace, Approach, Research  God’s Word As a Mere Document…</vt:lpstr>
      <vt:lpstr>1 Thess. 2:13</vt:lpstr>
      <vt:lpstr>PowerPoint Presentation</vt:lpstr>
      <vt:lpstr>PowerPoint Presentation</vt:lpstr>
      <vt:lpstr>2 Timothy 3:5</vt:lpstr>
      <vt:lpstr>Fact Keepers</vt:lpstr>
      <vt:lpstr>God’s Covenant has always been…</vt:lpstr>
      <vt:lpstr>Symptoms of “Fact Keepers”</vt:lpstr>
      <vt:lpstr>Fact Keepers “church goers”</vt:lpstr>
      <vt:lpstr>God Wants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Allowing God to Reach our Heart Through His Word</dc:title>
  <dc:creator>William Shanks</dc:creator>
  <cp:lastModifiedBy>William Shanks</cp:lastModifiedBy>
  <cp:revision>21</cp:revision>
  <cp:lastPrinted>2022-07-08T11:29:56Z</cp:lastPrinted>
  <dcterms:created xsi:type="dcterms:W3CDTF">2022-07-04T19:48:55Z</dcterms:created>
  <dcterms:modified xsi:type="dcterms:W3CDTF">2022-07-19T10:16:09Z</dcterms:modified>
</cp:coreProperties>
</file>