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2" r:id="rId3"/>
    <p:sldId id="263" r:id="rId4"/>
    <p:sldId id="256" r:id="rId5"/>
    <p:sldId id="257" r:id="rId6"/>
    <p:sldId id="258" r:id="rId7"/>
    <p:sldId id="259" r:id="rId8"/>
    <p:sldId id="266" r:id="rId9"/>
    <p:sldId id="265" r:id="rId10"/>
  </p:sldIdLst>
  <p:sldSz cx="9144000" cy="6858000" type="screen4x3"/>
  <p:notesSz cx="700405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FF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09" autoAdjust="0"/>
  </p:normalViewPr>
  <p:slideViewPr>
    <p:cSldViewPr>
      <p:cViewPr varScale="1">
        <p:scale>
          <a:sx n="72" d="100"/>
          <a:sy n="72" d="100"/>
        </p:scale>
        <p:origin x="-120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905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22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8850">
              <a:defRPr sz="1000" i="1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000" i="1"/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8500"/>
            <a:ext cx="4597400" cy="3444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81500"/>
            <a:ext cx="513715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8850">
              <a:defRPr sz="1000" i="1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000" i="1"/>
            </a:lvl1pPr>
          </a:lstStyle>
          <a:p>
            <a:fld id="{7E4D2B1E-BFDD-4275-AE8B-0234690EC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29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8313" algn="l" defTabSz="9588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6625" algn="l" defTabSz="9588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4938" algn="l" defTabSz="9588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3250" algn="l" defTabSz="9588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8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83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51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1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59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83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594225" cy="3444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81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40225" y="27964"/>
            <a:ext cx="2648927" cy="1986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86" y="268287"/>
            <a:ext cx="7001363" cy="8458200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Php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3:17 Brethren, </a:t>
            </a:r>
            <a:endParaRPr lang="en-US" sz="2000" b="1" i="1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join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in following my example, </a:t>
            </a:r>
            <a:endParaRPr lang="en-US" sz="2000" b="1" i="1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and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note those who so walk, </a:t>
            </a:r>
            <a:endParaRPr lang="en-US" sz="2000" b="1" i="1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as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you have us for a pattern.</a:t>
            </a: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i="1" kern="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Php</a:t>
            </a: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4:9 The things which you learned and </a:t>
            </a:r>
            <a:endParaRPr lang="en-US" sz="2000" b="1" i="1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received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and heard and saw in me, these do, and </a:t>
            </a:r>
            <a:endParaRPr lang="en-US" sz="2000" b="1" i="1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2000" b="1" i="1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the </a:t>
            </a:r>
            <a:r>
              <a:rPr lang="en-US" sz="2000" b="1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God of peace will be with you.</a:t>
            </a:r>
          </a:p>
          <a:p>
            <a:pPr lvl="0" defTabSz="914400">
              <a:spcBef>
                <a:spcPct val="20000"/>
              </a:spcBef>
              <a:buClr>
                <a:srgbClr val="006633"/>
              </a:buClr>
              <a:buSzPct val="75000"/>
            </a:pPr>
            <a:r>
              <a:rPr lang="en-US" sz="1600" b="1" i="1" kern="0" dirty="0">
                <a:solidFill>
                  <a:srgbClr val="000000"/>
                </a:solidFill>
                <a:latin typeface="BD SantaMonica"/>
              </a:rPr>
              <a:t>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  <a:ea typeface="+mn-ea"/>
                <a:cs typeface="+mn-cs"/>
              </a:rPr>
              <a:t>Not to ignore Problem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1Corinthians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  <a:ea typeface="+mn-ea"/>
                <a:cs typeface="+mn-cs"/>
              </a:rPr>
              <a:t>Let God’s word rebuke wrong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000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Never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 man’s judgement/opinions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2Tim. 3:16-17; Psalm 119:11</a:t>
            </a:r>
            <a:endParaRPr lang="en-US" sz="2000" b="1" i="1" kern="0" dirty="0">
              <a:solidFill>
                <a:srgbClr val="000000"/>
              </a:solidFill>
              <a:latin typeface="BD SantaMonic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  <a:ea typeface="+mn-ea"/>
                <a:cs typeface="+mn-cs"/>
              </a:rPr>
              <a:t>Restore right (repentance)</a:t>
            </a:r>
          </a:p>
          <a:p>
            <a:pPr marL="742950" lvl="1" indent="-285750" defTabSz="914400">
              <a:spcBef>
                <a:spcPct val="20000"/>
              </a:spcBef>
              <a:buClr>
                <a:srgbClr val="006633"/>
              </a:buClr>
              <a:buSzPct val="75000"/>
              <a:buFont typeface="BD Symbols" pitchFamily="2" charset="2"/>
              <a:buChar char="X"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2Cor. 7:9-10</a:t>
            </a:r>
            <a:r>
              <a:rPr lang="en-US" sz="1800" b="1" i="1" kern="0" dirty="0">
                <a:solidFill>
                  <a:srgbClr val="000000"/>
                </a:solidFill>
                <a:latin typeface="BD SantaMonica"/>
              </a:rPr>
              <a:t>; Ro 12:9 Let love be without hypocrisy. </a:t>
            </a:r>
            <a:r>
              <a:rPr lang="en-US" sz="1800" b="1" i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D SantaMonica"/>
              </a:rPr>
              <a:t>Abhor</a:t>
            </a:r>
            <a:r>
              <a:rPr lang="en-US" sz="1800" b="1" i="1" kern="0" dirty="0">
                <a:solidFill>
                  <a:srgbClr val="000000"/>
                </a:solidFill>
                <a:latin typeface="BD SantaMonica"/>
              </a:rPr>
              <a:t> what is evil. </a:t>
            </a:r>
            <a:r>
              <a:rPr lang="en-US" sz="1800" b="1" i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D SantaMonica"/>
              </a:rPr>
              <a:t>Cling</a:t>
            </a:r>
            <a:r>
              <a:rPr lang="en-US" sz="1800" b="1" i="1" kern="0" dirty="0">
                <a:solidFill>
                  <a:srgbClr val="000000"/>
                </a:solidFill>
                <a:latin typeface="BD SantaMonica"/>
              </a:rPr>
              <a:t> to what is good</a:t>
            </a:r>
            <a:r>
              <a:rPr lang="en-US" sz="1800" b="1" i="1" kern="0" dirty="0" smtClean="0">
                <a:solidFill>
                  <a:srgbClr val="000000"/>
                </a:solidFill>
                <a:latin typeface="BD SantaMonica"/>
              </a:rPr>
              <a:t>. </a:t>
            </a: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D SantaMonic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  <a:ea typeface="+mn-ea"/>
                <a:cs typeface="+mn-cs"/>
              </a:rPr>
              <a:t>Encourage for success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Exhort, encourage, expect best and acknowledge achievements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BD Symbols" pitchFamily="2" charset="2"/>
              <a:buChar char="X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D SantaMonica"/>
              </a:rPr>
              <a:t>Develop pattern (routine, habits)</a:t>
            </a:r>
          </a:p>
          <a:p>
            <a:pPr marL="1222375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 Narrow" panose="020B0606020202030204" pitchFamily="34" charset="0"/>
              </a:rPr>
              <a:t>Read and know Word; </a:t>
            </a:r>
          </a:p>
          <a:p>
            <a:pPr marL="1222375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 Narrow" panose="020B0606020202030204" pitchFamily="34" charset="0"/>
              </a:rPr>
              <a:t>Memorize key passages; </a:t>
            </a:r>
          </a:p>
          <a:p>
            <a:pPr marL="1222375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 Narrow" panose="020B0606020202030204" pitchFamily="34" charset="0"/>
              </a:rPr>
              <a:t>Pray verbally daily; </a:t>
            </a:r>
          </a:p>
          <a:p>
            <a:pPr marL="1222375" lvl="2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 Narrow" panose="020B0606020202030204" pitchFamily="34" charset="0"/>
              </a:rPr>
              <a:t>Teach others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829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6825" y="0"/>
            <a:ext cx="3194050" cy="239498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725487"/>
            <a:ext cx="7004050" cy="7772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Recognize the Need</a:t>
            </a:r>
          </a:p>
          <a:p>
            <a:pPr lvl="1"/>
            <a:r>
              <a:rPr lang="en-US" altLang="en-US" sz="2000" dirty="0" smtClean="0">
                <a:latin typeface="Arial Narrow" panose="020B0606020202030204" pitchFamily="34" charset="0"/>
              </a:rPr>
              <a:t>Desire To Fill The Need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0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Selfless Service</a:t>
            </a:r>
          </a:p>
          <a:p>
            <a:pPr lvl="1"/>
            <a:r>
              <a:rPr lang="en-US" altLang="en-US" sz="2000" dirty="0" smtClean="0">
                <a:latin typeface="Arial Narrow" panose="020B0606020202030204" pitchFamily="34" charset="0"/>
              </a:rPr>
              <a:t>a. Here am I send me or… let someone else do it, no me.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0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Total Focus On God &amp; helping His Children stay on course.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0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Look for wise &amp; experienced successful example</a:t>
            </a:r>
          </a:p>
          <a:p>
            <a:pPr lvl="1"/>
            <a:r>
              <a:rPr lang="en-US" altLang="en-US" sz="2000" dirty="0" smtClean="0">
                <a:latin typeface="Arial Narrow" panose="020B0606020202030204" pitchFamily="34" charset="0"/>
              </a:rPr>
              <a:t>a. Already proven successful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0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Know your limits, know thyself! </a:t>
            </a:r>
          </a:p>
          <a:p>
            <a:pPr lvl="1"/>
            <a:r>
              <a:rPr lang="en-US" altLang="en-US" sz="2000" dirty="0" smtClean="0">
                <a:latin typeface="Arial Narrow" panose="020B0606020202030204" pitchFamily="34" charset="0"/>
              </a:rPr>
              <a:t>a. Become Temperate, Sober, Not Easily Angered, know buttons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>
                <a:latin typeface="Arial Narrow" panose="020B0606020202030204" pitchFamily="34" charset="0"/>
              </a:rPr>
              <a:t>Love Brethren and Strangers</a:t>
            </a:r>
          </a:p>
          <a:p>
            <a:r>
              <a:rPr lang="en-US" altLang="en-US" sz="2000" dirty="0">
                <a:latin typeface="Arial Narrow" panose="020B0606020202030204" pitchFamily="34" charset="0"/>
              </a:rPr>
              <a:t> </a:t>
            </a:r>
            <a:r>
              <a:rPr lang="en-US" altLang="en-US" sz="2000" dirty="0" smtClean="0">
                <a:latin typeface="Arial Narrow" panose="020B0606020202030204" pitchFamily="34" charset="0"/>
              </a:rPr>
              <a:t>Joh 13:34 "A new commandment I give to you, that you love one another; as I have loved you, that you also love one another.</a:t>
            </a:r>
          </a:p>
          <a:p>
            <a:r>
              <a:rPr lang="en-US" altLang="en-US" sz="2000" dirty="0" smtClean="0">
                <a:latin typeface="Arial Narrow" panose="020B0606020202030204" pitchFamily="34" charset="0"/>
              </a:rPr>
              <a:t> 35 "By this all will know that you are My disciples, if you have love for one another.”</a:t>
            </a:r>
          </a:p>
          <a:p>
            <a:endParaRPr lang="en-US" altLang="en-US" sz="2000" dirty="0" smtClean="0">
              <a:latin typeface="Arial Narrow" panose="020B0606020202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2B1E-BFDD-4275-AE8B-0234690EC3A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72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65DF6-2998-4D02-886B-5698693EC4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35530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5CB3EC-B8B7-4FA3-9121-9C74F41070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171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3810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EF3D95-9410-4567-9873-F0A503FCE5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150856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BE255-BC9F-47E3-AC0D-F906BA5FA4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317406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08EBC0-B801-478B-A1C1-9B48D76EFC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321550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429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0929AE-D219-4438-967C-2DCDB0523D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2738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69CC0-1E06-4A57-9D7E-B451BA7325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130159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63229C-E8D3-4546-B1FE-A46FA177B7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40152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4D9D-EE42-47A9-9147-09DBA3950F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258581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A3217-F784-4F0B-A7A3-46A83B826F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11252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869E4-4A7D-41A8-9B97-BCD00D5CC5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[[My:Company]] </a:t>
            </a:r>
          </a:p>
        </p:txBody>
      </p:sp>
    </p:spTree>
    <p:extLst>
      <p:ext uri="{BB962C8B-B14F-4D97-AF65-F5344CB8AC3E}">
        <p14:creationId xmlns:p14="http://schemas.microsoft.com/office/powerpoint/2010/main" val="1310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5257800" cy="9144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590800"/>
            <a:ext cx="7010400" cy="3505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3F70F7-A550-486D-8D47-755DD49BF1E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324600"/>
            <a:ext cx="76200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chemeClr val="accent2"/>
                </a:solidFill>
                <a:latin typeface="BD Negative" pitchFamily="34" charset="0"/>
              </a:defRPr>
            </a:lvl1pPr>
          </a:lstStyle>
          <a:p>
            <a:r>
              <a:rPr lang="en-US" altLang="en-US"/>
              <a:t>[[My:Company]]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 b="1">
          <a:solidFill>
            <a:schemeClr val="tx2"/>
          </a:solidFill>
          <a:latin typeface="BD SantaMonic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6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BD Symbols" pitchFamily="2" charset="2"/>
        <a:buChar char="X"/>
        <a:defRPr sz="32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9144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Subway" pitchFamily="2" charset="0"/>
              </a:rPr>
              <a:t>Building Done Because: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76800"/>
          </a:xfrm>
        </p:spPr>
        <p:txBody>
          <a:bodyPr/>
          <a:lstStyle/>
          <a:p>
            <a:r>
              <a:rPr lang="en-US" alt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ubway" pitchFamily="2" charset="0"/>
              </a:rPr>
              <a:t>Personal Desire To Serve Need</a:t>
            </a:r>
          </a:p>
          <a:p>
            <a:r>
              <a:rPr lang="en-US" alt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ubway" pitchFamily="2" charset="0"/>
              </a:rPr>
              <a:t>Strong &amp; Focused Leadership</a:t>
            </a:r>
          </a:p>
          <a:p>
            <a:r>
              <a:rPr lang="en-US" alt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ubway" pitchFamily="2" charset="0"/>
              </a:rPr>
              <a:t>Wise &amp; Watchful Leadership</a:t>
            </a:r>
          </a:p>
          <a:p>
            <a:r>
              <a:rPr lang="en-US" alt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ubway" pitchFamily="2" charset="0"/>
              </a:rPr>
              <a:t>Self Less &amp; Generous Leadership</a:t>
            </a:r>
          </a:p>
          <a:p>
            <a:r>
              <a:rPr lang="en-US" altLang="en-US" b="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ubway" pitchFamily="2" charset="0"/>
              </a:rPr>
              <a:t>The People Had and Mind to Work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153400" cy="914400"/>
          </a:xfrm>
        </p:spPr>
        <p:txBody>
          <a:bodyPr/>
          <a:lstStyle/>
          <a:p>
            <a:r>
              <a:rPr lang="en-US" altLang="en-US" sz="6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Time To Relax?</a:t>
            </a:r>
            <a:endParaRPr lang="en-US" altLang="en-US" sz="6600" dirty="0">
              <a:solidFill>
                <a:srgbClr val="00B0F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038600"/>
          </a:xfrm>
        </p:spPr>
        <p:txBody>
          <a:bodyPr/>
          <a:lstStyle/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Be On Guard</a:t>
            </a:r>
          </a:p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Take Role of Who Is “With Us” 7</a:t>
            </a:r>
          </a:p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Inventory Gathered</a:t>
            </a:r>
          </a:p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City Organized</a:t>
            </a:r>
          </a:p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Homes Built</a:t>
            </a:r>
          </a:p>
          <a:p>
            <a:r>
              <a:rPr lang="en-US" altLang="en-US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Business Back To Normal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800">
                <a:solidFill>
                  <a:srgbClr val="FF0000"/>
                </a:solidFill>
              </a:rPr>
              <a:t>Relax?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038600"/>
          </a:xfrm>
        </p:spPr>
        <p:txBody>
          <a:bodyPr/>
          <a:lstStyle/>
          <a:p>
            <a:r>
              <a:rPr lang="en-US" altLang="en-US" sz="4400" b="0" i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Read God’s Law giving understanding</a:t>
            </a:r>
          </a:p>
          <a:p>
            <a:r>
              <a:rPr lang="en-US" altLang="en-US" sz="4400" b="0" i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Prayer of Confession - Chapter 9</a:t>
            </a:r>
          </a:p>
          <a:p>
            <a:r>
              <a:rPr lang="en-US" altLang="en-US" sz="4400" b="0" i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ubway" pitchFamily="2" charset="0"/>
              </a:rPr>
              <a:t>Must Return To God</a:t>
            </a:r>
          </a:p>
          <a:p>
            <a:endParaRPr lang="en-US" altLang="en-US" sz="4400" b="0" i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ubway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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001000" cy="3505200"/>
          </a:xfrm>
          <a:noFill/>
          <a:ln/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8200">
                <a:solidFill>
                  <a:schemeClr val="accent1"/>
                </a:solidFill>
                <a:latin typeface="Subway" pitchFamily="2" charset="0"/>
              </a:rPr>
              <a:t>Leadership of Nehemiah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Rectangle 3" hidden="1"/>
          <p:cNvSpPr>
            <a:spLocks noChangeArrowheads="1"/>
          </p:cNvSpPr>
          <p:nvPr/>
        </p:nvSpPr>
        <p:spPr bwMode="auto">
          <a:xfrm>
            <a:off x="3435350" y="4349750"/>
            <a:ext cx="18923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1400"/>
              <a:t>[[My:GraphicLogo]]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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543800" cy="914400"/>
          </a:xfrm>
          <a:noFill/>
          <a:ln/>
        </p:spPr>
        <p:txBody>
          <a:bodyPr/>
          <a:lstStyle/>
          <a:p>
            <a:r>
              <a:rPr lang="en-US" altLang="en-US" sz="4400" u="sng" dirty="0"/>
              <a:t>Qualities from Chapter 13</a:t>
            </a:r>
            <a:endParaRPr lang="en-US" altLang="en-US" sz="3600" u="sng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839200" cy="4648200"/>
          </a:xfrm>
          <a:noFill/>
          <a:ln/>
        </p:spPr>
        <p:txBody>
          <a:bodyPr/>
          <a:lstStyle/>
          <a:p>
            <a:r>
              <a:rPr lang="en-US" altLang="en-US" sz="3200" b="0">
                <a:latin typeface="Subway" pitchFamily="2" charset="0"/>
              </a:rPr>
              <a:t>Did Not Ignore Problem</a:t>
            </a:r>
          </a:p>
          <a:p>
            <a:pPr lvl="1"/>
            <a:r>
              <a:rPr lang="en-US" altLang="en-US" sz="2800"/>
              <a:t>Levites not paid - went home vs10</a:t>
            </a:r>
          </a:p>
          <a:p>
            <a:r>
              <a:rPr lang="en-US" altLang="en-US" sz="3200" b="0">
                <a:latin typeface="Subway" pitchFamily="2" charset="0"/>
              </a:rPr>
              <a:t>Rebuked Wrong</a:t>
            </a:r>
          </a:p>
          <a:p>
            <a:pPr lvl="1"/>
            <a:r>
              <a:rPr lang="en-US" altLang="en-US" sz="2800"/>
              <a:t>Reprimanded officials vs 11</a:t>
            </a:r>
          </a:p>
          <a:p>
            <a:r>
              <a:rPr lang="en-US" altLang="en-US" sz="3200" b="0">
                <a:latin typeface="Subway" pitchFamily="2" charset="0"/>
              </a:rPr>
              <a:t>Restored Right</a:t>
            </a:r>
          </a:p>
          <a:p>
            <a:pPr lvl="1"/>
            <a:r>
              <a:rPr lang="en-US" altLang="en-US" sz="2800"/>
              <a:t>Gathered Them and Had Paid tithe vs 12</a:t>
            </a:r>
          </a:p>
          <a:p>
            <a:r>
              <a:rPr lang="en-US" altLang="en-US" sz="3200" b="0">
                <a:latin typeface="Subway" pitchFamily="2" charset="0"/>
              </a:rPr>
              <a:t>Organized Dependable Maintenance </a:t>
            </a:r>
          </a:p>
          <a:p>
            <a:pPr lvl="1"/>
            <a:r>
              <a:rPr lang="en-US" altLang="en-US" sz="2800"/>
              <a:t>Appointed reliable Overseers</a:t>
            </a:r>
          </a:p>
          <a:p>
            <a:pPr lvl="1"/>
            <a:endParaRPr lang="en-US" altLang="en-US" sz="28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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477000" cy="1295400"/>
          </a:xfrm>
          <a:noFill/>
          <a:ln/>
        </p:spPr>
        <p:txBody>
          <a:bodyPr/>
          <a:lstStyle/>
          <a:p>
            <a:r>
              <a:rPr lang="en-US" altLang="en-US" sz="3600" u="sng" dirty="0"/>
              <a:t>Qualities from Chapter 13</a:t>
            </a:r>
            <a:endParaRPr lang="en-US" altLang="en-US" sz="2800" u="sng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800600"/>
          </a:xfrm>
          <a:noFill/>
          <a:ln/>
        </p:spPr>
        <p:txBody>
          <a:bodyPr/>
          <a:lstStyle/>
          <a:p>
            <a:r>
              <a:rPr lang="en-US" altLang="en-US" sz="3200" b="0">
                <a:latin typeface="Subway" pitchFamily="2" charset="0"/>
              </a:rPr>
              <a:t>Did Not Ignore Problem</a:t>
            </a:r>
          </a:p>
          <a:p>
            <a:pPr lvl="1"/>
            <a:r>
              <a:rPr lang="en-US" altLang="en-US" sz="2800"/>
              <a:t>Stopped Keeping Sabbath vs 15-16</a:t>
            </a:r>
          </a:p>
          <a:p>
            <a:r>
              <a:rPr lang="en-US" altLang="en-US" sz="3200" b="0">
                <a:latin typeface="Subway" pitchFamily="2" charset="0"/>
              </a:rPr>
              <a:t>Rebuked Wrong</a:t>
            </a:r>
          </a:p>
          <a:p>
            <a:pPr lvl="1"/>
            <a:r>
              <a:rPr lang="en-US" altLang="en-US" sz="2800"/>
              <a:t>Rebuked Nobles vs 17</a:t>
            </a:r>
          </a:p>
          <a:p>
            <a:r>
              <a:rPr lang="en-US" altLang="en-US" sz="3200" b="0">
                <a:latin typeface="Subway" pitchFamily="2" charset="0"/>
              </a:rPr>
              <a:t>Restored Right</a:t>
            </a:r>
          </a:p>
          <a:p>
            <a:pPr lvl="1"/>
            <a:r>
              <a:rPr lang="en-US" altLang="en-US" sz="2800"/>
              <a:t>Closed Doors with guards vs 19</a:t>
            </a:r>
          </a:p>
          <a:p>
            <a:r>
              <a:rPr lang="en-US" altLang="en-US" sz="3200" b="0">
                <a:latin typeface="Subway" pitchFamily="2" charset="0"/>
              </a:rPr>
              <a:t>Organized Dependable Maintenance</a:t>
            </a:r>
          </a:p>
          <a:p>
            <a:pPr lvl="1"/>
            <a:r>
              <a:rPr lang="en-US" altLang="en-US" sz="2800"/>
              <a:t>Levites gate keepers on Sabbath vs 22</a:t>
            </a:r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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620000" cy="1295400"/>
          </a:xfrm>
          <a:noFill/>
          <a:ln/>
        </p:spPr>
        <p:txBody>
          <a:bodyPr/>
          <a:lstStyle/>
          <a:p>
            <a:r>
              <a:rPr lang="en-US" altLang="en-US" sz="4400" u="sng" dirty="0"/>
              <a:t>Qualities from Chapter 13</a:t>
            </a:r>
            <a:endParaRPr lang="en-US" altLang="en-US" sz="3600" u="sng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876800"/>
          </a:xfrm>
          <a:noFill/>
          <a:ln/>
        </p:spPr>
        <p:txBody>
          <a:bodyPr/>
          <a:lstStyle/>
          <a:p>
            <a:r>
              <a:rPr lang="en-US" altLang="en-US" sz="3200" b="0" dirty="0">
                <a:latin typeface="Subway" pitchFamily="2" charset="0"/>
              </a:rPr>
              <a:t>Did Not Ignore Problem</a:t>
            </a:r>
          </a:p>
          <a:p>
            <a:pPr lvl="1"/>
            <a:r>
              <a:rPr lang="en-US" altLang="en-US" sz="2800" dirty="0"/>
              <a:t>Mixed marriages with mixed languages 23f</a:t>
            </a:r>
          </a:p>
          <a:p>
            <a:r>
              <a:rPr lang="en-US" altLang="en-US" sz="3200" b="0" dirty="0">
                <a:latin typeface="Subway" pitchFamily="2" charset="0"/>
              </a:rPr>
              <a:t>Rebuked Wrong</a:t>
            </a:r>
            <a:endParaRPr lang="en-US" altLang="en-US" sz="3200" dirty="0"/>
          </a:p>
          <a:p>
            <a:pPr lvl="1"/>
            <a:r>
              <a:rPr lang="en-US" altLang="en-US" sz="2800" dirty="0"/>
              <a:t>Contended strongly 25-26</a:t>
            </a:r>
          </a:p>
          <a:p>
            <a:r>
              <a:rPr lang="en-US" altLang="en-US" sz="3200" b="0" dirty="0">
                <a:latin typeface="Subway" pitchFamily="2" charset="0"/>
              </a:rPr>
              <a:t>Restored Right</a:t>
            </a:r>
            <a:endParaRPr lang="en-US" altLang="en-US" sz="3200" dirty="0"/>
          </a:p>
          <a:p>
            <a:pPr lvl="1"/>
            <a:r>
              <a:rPr lang="en-US" altLang="en-US" sz="2800" dirty="0"/>
              <a:t>Drove  all foreigners and things away 27, 30</a:t>
            </a:r>
          </a:p>
          <a:p>
            <a:r>
              <a:rPr lang="en-US" altLang="en-US" sz="3200" b="0" dirty="0">
                <a:latin typeface="Subway" pitchFamily="2" charset="0"/>
              </a:rPr>
              <a:t>Organized Dependable Maintenance</a:t>
            </a:r>
            <a:r>
              <a:rPr lang="en-US" altLang="en-US" sz="3200" dirty="0"/>
              <a:t>  </a:t>
            </a:r>
          </a:p>
          <a:p>
            <a:pPr lvl="1"/>
            <a:r>
              <a:rPr lang="en-US" altLang="en-US" sz="2800" dirty="0"/>
              <a:t>Appointed priest and Levites to enforce.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6248400" cy="1676400"/>
          </a:xfrm>
        </p:spPr>
        <p:txBody>
          <a:bodyPr/>
          <a:lstStyle/>
          <a:p>
            <a:r>
              <a:rPr lang="en-US" sz="3600" u="sng" dirty="0" smtClean="0"/>
              <a:t>Commended Leadership</a:t>
            </a:r>
            <a:br>
              <a:rPr lang="en-US" sz="3600" u="sng" dirty="0" smtClean="0"/>
            </a:br>
            <a:r>
              <a:rPr lang="en-US" sz="4800" u="sng" dirty="0" smtClean="0">
                <a:solidFill>
                  <a:schemeClr val="tx1"/>
                </a:solidFill>
              </a:rPr>
              <a:t>Phil 3:17; 4:9</a:t>
            </a:r>
            <a:endParaRPr lang="en-US" sz="48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763000" cy="4724400"/>
          </a:xfrm>
        </p:spPr>
        <p:txBody>
          <a:bodyPr/>
          <a:lstStyle/>
          <a:p>
            <a:r>
              <a:rPr lang="en-US" sz="3200" dirty="0" smtClean="0"/>
              <a:t>Not to ignore Problem</a:t>
            </a:r>
          </a:p>
          <a:p>
            <a:pPr lvl="1"/>
            <a:r>
              <a:rPr lang="en-US" sz="2800" dirty="0" smtClean="0"/>
              <a:t>1Corinthians</a:t>
            </a:r>
          </a:p>
          <a:p>
            <a:r>
              <a:rPr lang="en-US" sz="3200" dirty="0" smtClean="0"/>
              <a:t>Let God’s word rebuke wrong</a:t>
            </a:r>
          </a:p>
          <a:p>
            <a:pPr lvl="1"/>
            <a:r>
              <a:rPr lang="en-US" sz="2800" u="sng" dirty="0" smtClean="0"/>
              <a:t>Never</a:t>
            </a:r>
            <a:r>
              <a:rPr lang="en-US" sz="2800" dirty="0" smtClean="0"/>
              <a:t> man’s judgement/opinions</a:t>
            </a:r>
          </a:p>
          <a:p>
            <a:pPr lvl="1"/>
            <a:r>
              <a:rPr lang="en-US" sz="2800" dirty="0" smtClean="0"/>
              <a:t>2Tim. 3:16-17; Psalm 119:11</a:t>
            </a:r>
          </a:p>
          <a:p>
            <a:r>
              <a:rPr lang="en-US" sz="3200" dirty="0" smtClean="0"/>
              <a:t>Restore right (repentance)</a:t>
            </a:r>
          </a:p>
          <a:p>
            <a:pPr lvl="1"/>
            <a:r>
              <a:rPr lang="en-US" sz="2800" dirty="0" smtClean="0"/>
              <a:t>2Cor. 7:9-10; Romans 12:9</a:t>
            </a:r>
          </a:p>
          <a:p>
            <a:r>
              <a:rPr lang="en-US" sz="3200" dirty="0" smtClean="0"/>
              <a:t>Encourage for success </a:t>
            </a:r>
          </a:p>
          <a:p>
            <a:pPr lvl="1"/>
            <a:r>
              <a:rPr lang="en-US" sz="1400" dirty="0" smtClean="0"/>
              <a:t>(exhort, encourage, expect best and acknowledge achievements)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63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/>
              <a:t>Leadership Among 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419600"/>
          </a:xfrm>
        </p:spPr>
        <p:txBody>
          <a:bodyPr/>
          <a:lstStyle/>
          <a:p>
            <a:r>
              <a:rPr lang="en-US" altLang="en-US" dirty="0"/>
              <a:t>Desire To Fill The Need</a:t>
            </a:r>
          </a:p>
          <a:p>
            <a:r>
              <a:rPr lang="en-US" altLang="en-US" dirty="0"/>
              <a:t>Selfless Service</a:t>
            </a:r>
          </a:p>
          <a:p>
            <a:r>
              <a:rPr lang="en-US" altLang="en-US" dirty="0"/>
              <a:t>Total Focus On God &amp; His Children</a:t>
            </a:r>
          </a:p>
          <a:p>
            <a:r>
              <a:rPr lang="en-US" altLang="en-US" dirty="0"/>
              <a:t>Wise &amp; Experienced Example</a:t>
            </a:r>
          </a:p>
          <a:p>
            <a:r>
              <a:rPr lang="en-US" altLang="en-US" dirty="0"/>
              <a:t>Temperate, Sober, Not Easily Angered</a:t>
            </a:r>
          </a:p>
          <a:p>
            <a:r>
              <a:rPr lang="en-US" altLang="en-US" dirty="0"/>
              <a:t>Love Brethren and Strangers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BACKGROUND" val="0,0,0"/>
  <p:tag name="POWER3D OPTIONS" val="Fast "/>
  <p:tag name="POWER3D TRANSITION" val="Twopanel.p3d 7"/>
</p:tagLst>
</file>

<file path=ppt/theme/theme1.xml><?xml version="1.0" encoding="utf-8"?>
<a:theme xmlns:a="http://schemas.openxmlformats.org/drawingml/2006/main" name="prinspir.pot">
  <a:themeElements>
    <a:clrScheme name="">
      <a:dk1>
        <a:srgbClr val="000000"/>
      </a:dk1>
      <a:lt1>
        <a:srgbClr val="FFFFFF"/>
      </a:lt1>
      <a:dk2>
        <a:srgbClr val="530029"/>
      </a:dk2>
      <a:lt2>
        <a:srgbClr val="969696"/>
      </a:lt2>
      <a:accent1>
        <a:srgbClr val="006633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B8AD"/>
      </a:accent5>
      <a:accent6>
        <a:srgbClr val="00008A"/>
      </a:accent6>
      <a:hlink>
        <a:srgbClr val="79C07A"/>
      </a:hlink>
      <a:folHlink>
        <a:srgbClr val="DDDDDD"/>
      </a:folHlink>
    </a:clrScheme>
    <a:fontScheme name="prinspir.pot">
      <a:majorFont>
        <a:latin typeface="BD SantaMonica"/>
        <a:ea typeface=""/>
        <a:cs typeface=""/>
      </a:majorFont>
      <a:minorFont>
        <a:latin typeface="BD SantaMon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inspir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spir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spir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spir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spir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spir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spir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Office\Templates\Presentations\Communicating Bad News (Standard).pot</Template>
  <TotalTime>5608</TotalTime>
  <Words>550</Words>
  <Application>Microsoft Office PowerPoint</Application>
  <PresentationFormat>On-screen Show (4:3)</PresentationFormat>
  <Paragraphs>113</Paragraphs>
  <Slides>9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prinspir.pot</vt:lpstr>
      <vt:lpstr>Building Done Because:</vt:lpstr>
      <vt:lpstr>Time To Relax?</vt:lpstr>
      <vt:lpstr>Relax?</vt:lpstr>
      <vt:lpstr>Leadership of Nehemiah</vt:lpstr>
      <vt:lpstr>Qualities from Chapter 13</vt:lpstr>
      <vt:lpstr>Qualities from Chapter 13</vt:lpstr>
      <vt:lpstr>Qualities from Chapter 13</vt:lpstr>
      <vt:lpstr>Commended Leadership Phil 3:17; 4:9</vt:lpstr>
      <vt:lpstr>Leadership Among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Jason Levine</dc:creator>
  <cp:lastModifiedBy>William Shanks</cp:lastModifiedBy>
  <cp:revision>33</cp:revision>
  <cp:lastPrinted>2023-12-13T20:39:10Z</cp:lastPrinted>
  <dcterms:created xsi:type="dcterms:W3CDTF">1996-10-31T23:26:10Z</dcterms:created>
  <dcterms:modified xsi:type="dcterms:W3CDTF">2023-12-14T11:18:21Z</dcterms:modified>
</cp:coreProperties>
</file>